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8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311" r:id="rId25"/>
    <p:sldId id="278" r:id="rId26"/>
    <p:sldId id="319" r:id="rId27"/>
    <p:sldId id="280" r:id="rId28"/>
    <p:sldId id="279" r:id="rId29"/>
    <p:sldId id="281" r:id="rId30"/>
    <p:sldId id="282" r:id="rId31"/>
    <p:sldId id="317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1" r:id="rId40"/>
    <p:sldId id="292" r:id="rId41"/>
    <p:sldId id="293" r:id="rId42"/>
    <p:sldId id="290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3" r:id="rId61"/>
    <p:sldId id="314" r:id="rId62"/>
    <p:sldId id="315" r:id="rId63"/>
    <p:sldId id="316" r:id="rId6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3" autoAdjust="0"/>
    <p:restoredTop sz="94105" autoAdjust="0"/>
  </p:normalViewPr>
  <p:slideViewPr>
    <p:cSldViewPr snapToGrid="0">
      <p:cViewPr varScale="1">
        <p:scale>
          <a:sx n="105" d="100"/>
          <a:sy n="105" d="100"/>
        </p:scale>
        <p:origin x="12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8422B-87C1-54FA-9D08-566D8E824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1279D8-5EBC-5CAA-4ACE-9AE566595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080FD0-D144-5B39-AE56-EA9EEF62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5704BE-FF20-18AF-7059-429674AE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8A6D27-CB51-F3EC-06F0-52ED1ADC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87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36EEB-BE02-B1AE-9F74-30951D48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006335-785E-7272-8F47-0E17AB138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0DC1ED-2A53-6CB1-A528-A9FBD282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F8EDF-800C-1617-998F-434F3E24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C8ADDF-0D5B-2009-06B0-00DF67F2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F99C1B-8C2D-788A-FC60-7A57AB440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CA8EC9-D6AE-D283-454C-3192BD7F6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26698B-E9A1-954E-EA14-B07477F5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FC7495-D804-D12A-F020-F7E0E9D1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6BD979-3166-6155-AC0C-4A0A0599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1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43AE8-20D5-93C6-6D44-6C544042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A797D-D7B4-CAF5-40DA-1968A4E01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36A790-0A97-E73E-F640-AE05CDC4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93BBF5-1C6B-7804-07AC-273E832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6180E1-30A3-2515-F76B-23FB3370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20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39DB0-3A1C-C9B2-5DEF-54D8B50D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28566E-64CF-D61D-E1F7-7C6C9B2F0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B3CDD0-E180-191F-8D63-D4B24C21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A80004-5F64-1093-1401-4E8B4CB9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D47282-C69A-0631-54BE-B3525713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8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CA643-664E-ACF4-6123-3248ED97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AA0C0-B4EF-D202-32CD-3074E1C1C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37EB6C-E033-ACAB-662A-9AB68F14A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9D4F58-2C8C-5DDD-AE84-FCA351B3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85B395-189D-7A4A-B451-84B9BCBA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C9E19F-54A9-83E1-6B9A-779D1C16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22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72294-9686-BBC4-7344-30587055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3C1A0D-4C22-8277-A22B-BFE2445B5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80830B-9137-1587-762A-E512B341B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1EDE8A-40FC-FDF5-C0A9-882FC2B99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ED0F69-C5D8-5DC4-5CB7-6303FF1D9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58364B9-37DC-BF8D-F1D7-412038D6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C1232CE-FDE9-2BB7-E62C-9B837BF5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2C1ED8-91B7-CA11-42A8-8E92977C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88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411B8-ADD9-0062-F5F0-01A2DE36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426671-9A2D-D33F-687B-28E4C38E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28B61A-CCCA-97CB-E846-22F24FEE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4C212B-11B6-59AC-5F11-1EE0867C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53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048F43C-3497-9DDD-6123-DA4BD786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E12D97-83EE-F41E-C525-25CF2CD5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FD14DD-9F85-554D-EE94-018A3311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25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0807C-42EC-959D-71E8-ABEA7431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EE27B-191D-6400-BF5F-09AECC4D6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268EF1-2088-1624-CE46-7A609BF5F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D79A21-C339-766A-FD9F-84006479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6B70B5-2C4F-411D-78DE-57E116EF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DFD07-02A7-58A5-323B-56807BCA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44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0A3A6-FB5B-18DA-9ED0-3A053810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53049F-78EE-B9A8-74B2-ED7F75B68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0AB9ED-8364-C24B-EFCE-355026F13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EE59DD-BAAA-0831-6745-128AC6E1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777FB1-2613-AE92-DED9-F59849C2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669863-6D03-14E6-2780-B757E44E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64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5050790-1952-5AA6-78AE-4790D7B1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502AE9-6395-6B5B-E3C6-5342D6D2D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ECDE91-1526-794D-6220-B0E5F38A9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7A0E3-4712-49BE-8EF2-85E2517D2E2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26A197-7E07-E765-A217-5C02A4C87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292A06-9735-A344-2E86-A6C5B43E0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3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direct?event=video_description&amp;redir_token=QUFFLUhqa2ZwSXBLRjR2Q0VLVHJLVUM0ZXJqdTRyYnRLZ3xBQ3Jtc0ttUFB1Mkp4OXNmbzFpWEVkZi1OZG9zci1jUjk4NU5FU0RGSXkwaEVfQzFTSDhjZklTNEota09CQ3ZwY19Hd1NMWW8wV2VZREkzYkhzbUZtZXpPVExDbm5XLUp3LUlmdXBKV1JyUXZ4Z0NLSGdIaVVLUQ&amp;q=https%3A%2F%2Fpubmed.ncbi.nlm.nih.gov%2F&amp;v=bmht5Tkq9oI" TargetMode="External"/><Relationship Id="rId2" Type="http://schemas.openxmlformats.org/officeDocument/2006/relationships/hyperlink" Target="https://scholar.googl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stanfiel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emy.cz/stesti/memento-mori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9159379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29B9E-B883-3C84-2564-5CC1E4CBD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Dlouhověkost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0A1476-D109-95E5-D1F1-69AB03966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přednáška o běhu na velmi dlouhou trať, na který jste vyběhli o něco později, než jste měli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E7BB22-1C63-EAAB-5ACB-256590050834}"/>
              </a:ext>
            </a:extLst>
          </p:cNvPr>
          <p:cNvSpPr txBox="1"/>
          <p:nvPr/>
        </p:nvSpPr>
        <p:spPr>
          <a:xfrm>
            <a:off x="515814" y="6502401"/>
            <a:ext cx="403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Michal Šimon, michal.simon@outlook.cz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47FF60E-02F0-71EB-28A7-1312DA0DD66D}"/>
              </a:ext>
            </a:extLst>
          </p:cNvPr>
          <p:cNvSpPr txBox="1"/>
          <p:nvPr/>
        </p:nvSpPr>
        <p:spPr>
          <a:xfrm>
            <a:off x="9362155" y="6502401"/>
            <a:ext cx="228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uemy.cz/</a:t>
            </a:r>
            <a:r>
              <a:rPr lang="cs-CZ" dirty="0" err="1">
                <a:solidFill>
                  <a:srgbClr val="C00000"/>
                </a:solidFill>
              </a:rPr>
              <a:t>dlouhovekost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98DBE-E0EF-3A25-CCFF-06C66EE0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4C5F31A-3B64-708C-D761-5C71EC96ACCD}"/>
              </a:ext>
            </a:extLst>
          </p:cNvPr>
          <p:cNvSpPr txBox="1"/>
          <p:nvPr/>
        </p:nvSpPr>
        <p:spPr>
          <a:xfrm>
            <a:off x="2627435" y="474784"/>
            <a:ext cx="693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/>
              <a:t>Zdroje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3511815-AC83-2DC8-E7F5-80AB5843EBC2}"/>
              </a:ext>
            </a:extLst>
          </p:cNvPr>
          <p:cNvSpPr txBox="1"/>
          <p:nvPr/>
        </p:nvSpPr>
        <p:spPr>
          <a:xfrm>
            <a:off x="1369676" y="2376200"/>
            <a:ext cx="10199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Studie: </a:t>
            </a:r>
            <a:r>
              <a:rPr lang="cs-CZ" dirty="0">
                <a:solidFill>
                  <a:srgbClr val="065FD4"/>
                </a:solidFill>
                <a:effectLst/>
                <a:hlinkClick r:id="rId2"/>
              </a:rPr>
              <a:t>https://scholar.google.cz</a:t>
            </a:r>
            <a:r>
              <a:rPr lang="cs-CZ" dirty="0">
                <a:solidFill>
                  <a:srgbClr val="065FD4"/>
                </a:solidFill>
                <a:effectLst/>
              </a:rPr>
              <a:t> , </a:t>
            </a:r>
            <a:r>
              <a:rPr lang="cs-CZ" dirty="0">
                <a:solidFill>
                  <a:srgbClr val="065FD4"/>
                </a:solidFill>
                <a:effectLst/>
                <a:hlinkClick r:id="rId3"/>
              </a:rPr>
              <a:t>https://pubmed.ncbi.nlm.nih.gov</a:t>
            </a:r>
            <a:endParaRPr lang="cs-CZ" dirty="0"/>
          </a:p>
          <a:p>
            <a:endParaRPr lang="cs-CZ" dirty="0"/>
          </a:p>
          <a:p>
            <a:r>
              <a:rPr lang="cs-CZ" dirty="0"/>
              <a:t>Peter </a:t>
            </a:r>
            <a:r>
              <a:rPr lang="cs-CZ" dirty="0" err="1"/>
              <a:t>Attia</a:t>
            </a:r>
            <a:r>
              <a:rPr lang="cs-CZ" dirty="0"/>
              <a:t>,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Drive,knížka</a:t>
            </a:r>
            <a:r>
              <a:rPr lang="cs-CZ" dirty="0"/>
              <a:t> </a:t>
            </a:r>
            <a:r>
              <a:rPr lang="cs-CZ" dirty="0" err="1"/>
              <a:t>Outlive</a:t>
            </a:r>
            <a:r>
              <a:rPr lang="cs-CZ" dirty="0"/>
              <a:t> (česky Přežít), https://peterattiamd.com/</a:t>
            </a:r>
          </a:p>
          <a:p>
            <a:r>
              <a:rPr lang="cs-CZ" dirty="0"/>
              <a:t>Brad </a:t>
            </a:r>
            <a:r>
              <a:rPr lang="cs-CZ" dirty="0" err="1"/>
              <a:t>Stanfield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https://drstanfield.com/</a:t>
            </a:r>
            <a:endParaRPr lang="cs-CZ" dirty="0"/>
          </a:p>
          <a:p>
            <a:r>
              <a:rPr lang="cs-CZ" dirty="0" err="1"/>
              <a:t>Matt</a:t>
            </a:r>
            <a:r>
              <a:rPr lang="cs-CZ" dirty="0"/>
              <a:t> </a:t>
            </a:r>
            <a:r>
              <a:rPr lang="cs-CZ" dirty="0" err="1"/>
              <a:t>Kaeberlein</a:t>
            </a:r>
            <a:r>
              <a:rPr lang="cs-CZ" dirty="0"/>
              <a:t>,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Optistan</a:t>
            </a:r>
            <a:endParaRPr lang="cs-CZ" dirty="0"/>
          </a:p>
          <a:p>
            <a:r>
              <a:rPr lang="cs-CZ" dirty="0"/>
              <a:t>Andree Steel, kniha </a:t>
            </a:r>
            <a:r>
              <a:rPr lang="cs-CZ" dirty="0" err="1"/>
              <a:t>Ageless</a:t>
            </a:r>
            <a:endParaRPr lang="cs-CZ" dirty="0"/>
          </a:p>
          <a:p>
            <a:endParaRPr lang="cs-CZ" dirty="0"/>
          </a:p>
          <a:p>
            <a:r>
              <a:rPr lang="cs-CZ" dirty="0"/>
              <a:t>Miloslav Šindelář, </a:t>
            </a:r>
            <a:r>
              <a:rPr lang="cs-CZ" dirty="0" err="1"/>
              <a:t>Youtube</a:t>
            </a:r>
            <a:r>
              <a:rPr lang="cs-CZ" dirty="0"/>
              <a:t> kanál, Facebook </a:t>
            </a:r>
            <a:r>
              <a:rPr lang="cs-CZ" dirty="0" err="1"/>
              <a:t>skupinsa</a:t>
            </a:r>
            <a:r>
              <a:rPr lang="cs-CZ" dirty="0"/>
              <a:t> </a:t>
            </a:r>
            <a:r>
              <a:rPr lang="cs-CZ" dirty="0" err="1"/>
              <a:t>Longevity</a:t>
            </a:r>
            <a:r>
              <a:rPr lang="cs-CZ" dirty="0"/>
              <a:t>/Dlouhověkost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5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2D9A929-F4F2-091D-0842-779677C59830}"/>
              </a:ext>
            </a:extLst>
          </p:cNvPr>
          <p:cNvSpPr txBox="1"/>
          <p:nvPr/>
        </p:nvSpPr>
        <p:spPr>
          <a:xfrm>
            <a:off x="824280" y="888362"/>
            <a:ext cx="8258174" cy="1971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Použij nebo ztrať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tělo je od přírody líné, nebude vynakládat zbytečně energii na něco, co nepoužívá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svaly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-mozek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pohybové vzorce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812C478-54B7-B961-B68D-DACABEA96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0" y="3089398"/>
            <a:ext cx="3484245" cy="34575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EF7F10-493C-84DF-DD93-FAF806F7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00" y="2992877"/>
            <a:ext cx="5760720" cy="36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4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svalových vláken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D402DEF-B587-9AD0-DF93-EAD3ACEF04B3}"/>
              </a:ext>
            </a:extLst>
          </p:cNvPr>
          <p:cNvSpPr txBox="1"/>
          <p:nvPr/>
        </p:nvSpPr>
        <p:spPr>
          <a:xfrm>
            <a:off x="740020" y="1213338"/>
            <a:ext cx="1064748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 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 (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oxidative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pomalá oxidační „červená“ vlákna s vysokým obsahem myoglobinu, velkou oxidační kapacitou a pomalou unavitelností se uplatňují především při vytrvalostních zátěžích nižší intenzity.</a:t>
            </a:r>
          </a:p>
          <a:p>
            <a:endParaRPr lang="cs-CZ" dirty="0"/>
          </a:p>
          <a:p>
            <a:r>
              <a:rPr lang="cs-CZ" dirty="0"/>
              <a:t>Sezení u počítače nebo u stolu</a:t>
            </a:r>
          </a:p>
          <a:p>
            <a:r>
              <a:rPr lang="cs-CZ" dirty="0"/>
              <a:t>Řízení automobilu na delší vzdálenosti</a:t>
            </a:r>
          </a:p>
          <a:p>
            <a:r>
              <a:rPr lang="cs-CZ" dirty="0"/>
              <a:t>Žehlení prádla</a:t>
            </a:r>
          </a:p>
          <a:p>
            <a:r>
              <a:rPr lang="cs-CZ" dirty="0"/>
              <a:t>Pomalé vytírání podlahy</a:t>
            </a:r>
          </a:p>
          <a:p>
            <a:r>
              <a:rPr lang="cs-CZ" dirty="0"/>
              <a:t>Zahradničení (plení, sázení)</a:t>
            </a:r>
          </a:p>
          <a:p>
            <a:r>
              <a:rPr lang="cs-CZ" dirty="0"/>
              <a:t>Míchání těsta při pečení</a:t>
            </a:r>
          </a:p>
          <a:p>
            <a:r>
              <a:rPr lang="cs-CZ" dirty="0"/>
              <a:t>Pomalá jóga nebo </a:t>
            </a:r>
            <a:r>
              <a:rPr lang="cs-CZ" dirty="0" err="1"/>
              <a:t>tai-chi</a:t>
            </a:r>
            <a:endParaRPr lang="cs-CZ" dirty="0"/>
          </a:p>
          <a:p>
            <a:r>
              <a:rPr lang="cs-CZ" dirty="0"/>
              <a:t>Procházka se psem</a:t>
            </a:r>
          </a:p>
          <a:p>
            <a:r>
              <a:rPr lang="cs-CZ" dirty="0"/>
              <a:t>Rybaření</a:t>
            </a:r>
          </a:p>
          <a:p>
            <a:r>
              <a:rPr lang="cs-CZ" dirty="0"/>
              <a:t>Lehká práce v dílně (např. broušení dřeva)</a:t>
            </a:r>
          </a:p>
        </p:txBody>
      </p:sp>
    </p:spTree>
    <p:extLst>
      <p:ext uri="{BB962C8B-B14F-4D97-AF65-F5344CB8AC3E}">
        <p14:creationId xmlns:p14="http://schemas.microsoft.com/office/powerpoint/2010/main" val="34381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svalových vláken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D402DEF-B587-9AD0-DF93-EAD3ACEF04B3}"/>
              </a:ext>
            </a:extLst>
          </p:cNvPr>
          <p:cNvSpPr txBox="1"/>
          <p:nvPr/>
        </p:nvSpPr>
        <p:spPr>
          <a:xfrm>
            <a:off x="740020" y="1213338"/>
            <a:ext cx="106474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Typ II A</a:t>
            </a:r>
            <a:r>
              <a:rPr lang="cs-CZ" dirty="0"/>
              <a:t> – FOG (fast </a:t>
            </a:r>
            <a:r>
              <a:rPr lang="cs-CZ" dirty="0" err="1"/>
              <a:t>oxidative</a:t>
            </a:r>
            <a:r>
              <a:rPr lang="cs-CZ" dirty="0"/>
              <a:t> </a:t>
            </a:r>
            <a:r>
              <a:rPr lang="cs-CZ" dirty="0" err="1"/>
              <a:t>glycolytic</a:t>
            </a:r>
            <a:r>
              <a:rPr lang="cs-CZ" dirty="0"/>
              <a:t>) rychlá oxidační glykolytická se střední oxidační kapacitou, vysokou glykolytickou kapacitou, rychlou kontrakcí a středně rychlou unavitelností se uplatňují při zátěžích střední až </a:t>
            </a:r>
            <a:r>
              <a:rPr lang="cs-CZ" dirty="0" err="1"/>
              <a:t>submaximální</a:t>
            </a:r>
            <a:r>
              <a:rPr lang="cs-CZ" dirty="0"/>
              <a:t> intenzity, které provází aerobní i anaerobní způsob úhrady energie.</a:t>
            </a:r>
          </a:p>
          <a:p>
            <a:endParaRPr lang="cs-CZ" dirty="0"/>
          </a:p>
          <a:p>
            <a:r>
              <a:rPr lang="cs-CZ" dirty="0"/>
              <a:t>Nošení nákupních tašek</a:t>
            </a:r>
          </a:p>
          <a:p>
            <a:r>
              <a:rPr lang="cs-CZ" dirty="0"/>
              <a:t>Vysávání koberce</a:t>
            </a:r>
          </a:p>
          <a:p>
            <a:r>
              <a:rPr lang="cs-CZ" dirty="0"/>
              <a:t>Hrabání listí</a:t>
            </a:r>
          </a:p>
          <a:p>
            <a:r>
              <a:rPr lang="cs-CZ" dirty="0"/>
              <a:t>Mytí oken</a:t>
            </a:r>
          </a:p>
          <a:p>
            <a:r>
              <a:rPr lang="cs-CZ" dirty="0"/>
              <a:t>Sekání trávy sekačkou</a:t>
            </a:r>
          </a:p>
          <a:p>
            <a:r>
              <a:rPr lang="cs-CZ" dirty="0"/>
              <a:t>Plavání kraulem střední intenzitou</a:t>
            </a:r>
          </a:p>
          <a:p>
            <a:r>
              <a:rPr lang="cs-CZ" dirty="0"/>
              <a:t>Jízda na kole v městském provozu</a:t>
            </a:r>
          </a:p>
          <a:p>
            <a:r>
              <a:rPr lang="cs-CZ" dirty="0"/>
              <a:t>Tanec (společenské tance)</a:t>
            </a:r>
          </a:p>
          <a:p>
            <a:r>
              <a:rPr lang="cs-CZ" dirty="0"/>
              <a:t>Hraní s dětmi na hřišti</a:t>
            </a:r>
          </a:p>
          <a:p>
            <a:r>
              <a:rPr lang="cs-CZ" dirty="0"/>
              <a:t>Běžecké lyžování rekreační intenzitou</a:t>
            </a:r>
          </a:p>
        </p:txBody>
      </p:sp>
    </p:spTree>
    <p:extLst>
      <p:ext uri="{BB962C8B-B14F-4D97-AF65-F5344CB8AC3E}">
        <p14:creationId xmlns:p14="http://schemas.microsoft.com/office/powerpoint/2010/main" val="4728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svalových vláken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D402DEF-B587-9AD0-DF93-EAD3ACEF04B3}"/>
              </a:ext>
            </a:extLst>
          </p:cNvPr>
          <p:cNvSpPr txBox="1"/>
          <p:nvPr/>
        </p:nvSpPr>
        <p:spPr>
          <a:xfrm>
            <a:off x="740020" y="1213338"/>
            <a:ext cx="106474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Typ II B</a:t>
            </a:r>
            <a:r>
              <a:rPr lang="cs-CZ" dirty="0"/>
              <a:t> – FG (fast </a:t>
            </a:r>
            <a:r>
              <a:rPr lang="cs-CZ" dirty="0" err="1"/>
              <a:t>glykolytic</a:t>
            </a:r>
            <a:r>
              <a:rPr lang="cs-CZ" dirty="0"/>
              <a:t>) rychlá glykolytická vlákna s nízkou oxidační kapacitou, nejvyšší kapacitou glykolytickou, rychle se kontrahující, ale rychle unavitelná jsou zapojena při silových a rychlostních výkonech maximální intenzity s převahou anaerobního energetického metabolismu.</a:t>
            </a:r>
          </a:p>
          <a:p>
            <a:endParaRPr lang="cs-CZ" dirty="0"/>
          </a:p>
          <a:p>
            <a:r>
              <a:rPr lang="cs-CZ" dirty="0"/>
              <a:t>Přesouvání nábytku</a:t>
            </a:r>
          </a:p>
          <a:p>
            <a:r>
              <a:rPr lang="cs-CZ" dirty="0"/>
              <a:t>Zvedání dítěte do náruče</a:t>
            </a:r>
          </a:p>
          <a:p>
            <a:r>
              <a:rPr lang="cs-CZ" dirty="0"/>
              <a:t>Odhazování sněhu lopatou</a:t>
            </a:r>
          </a:p>
          <a:p>
            <a:r>
              <a:rPr lang="cs-CZ" dirty="0"/>
              <a:t>Štípání dřeva</a:t>
            </a:r>
          </a:p>
          <a:p>
            <a:r>
              <a:rPr lang="cs-CZ" dirty="0"/>
              <a:t>Rychlé běhání do schodů (např. v metru)</a:t>
            </a:r>
          </a:p>
          <a:p>
            <a:r>
              <a:rPr lang="cs-CZ" dirty="0"/>
              <a:t>Intenzivní krátké sprinty při sportech (fotbal, tenis)</a:t>
            </a:r>
          </a:p>
          <a:p>
            <a:r>
              <a:rPr lang="cs-CZ" dirty="0"/>
              <a:t>Skákání na trampolíně</a:t>
            </a:r>
          </a:p>
          <a:p>
            <a:r>
              <a:rPr lang="cs-CZ" dirty="0"/>
              <a:t>Zvedání těžkých kufru při cestování</a:t>
            </a:r>
          </a:p>
          <a:p>
            <a:r>
              <a:rPr lang="cs-CZ" dirty="0"/>
              <a:t>Otevírání těžkých dveří nebo oken</a:t>
            </a:r>
          </a:p>
          <a:p>
            <a:r>
              <a:rPr lang="cs-CZ" dirty="0"/>
              <a:t>Rychlé brzdění na kole v nebezpečné situaci</a:t>
            </a:r>
          </a:p>
        </p:txBody>
      </p:sp>
    </p:spTree>
    <p:extLst>
      <p:ext uri="{BB962C8B-B14F-4D97-AF65-F5344CB8AC3E}">
        <p14:creationId xmlns:p14="http://schemas.microsoft.com/office/powerpoint/2010/main" val="868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svalových vláken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9CEC091-1D9C-71A0-7912-002C0BBEC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4" y="2642820"/>
            <a:ext cx="4252448" cy="309213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3C1B676-F325-4DEF-028D-CEECB353C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26" y="2642820"/>
            <a:ext cx="5238750" cy="32956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1373AC-47AE-4B68-1F93-12AF9EBDD87A}"/>
              </a:ext>
            </a:extLst>
          </p:cNvPr>
          <p:cNvSpPr txBox="1"/>
          <p:nvPr/>
        </p:nvSpPr>
        <p:spPr>
          <a:xfrm>
            <a:off x="369277" y="1123047"/>
            <a:ext cx="1159119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svalové práci se aktivují jednotlivé typy svalových vláken podle intenzity svalové kontrakce. Při nízkých intenzitách jsou aktivována téměř výlučně pomalá vlákna. Se vzrůstající intenzitou kontrakce se postupně aktivují i rychlá oxidativní vlákna, a nakonec i vlákna rychlá glykolytická.</a:t>
            </a:r>
          </a:p>
        </p:txBody>
      </p:sp>
    </p:spTree>
    <p:extLst>
      <p:ext uri="{BB962C8B-B14F-4D97-AF65-F5344CB8AC3E}">
        <p14:creationId xmlns:p14="http://schemas.microsoft.com/office/powerpoint/2010/main" val="21573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svalových vláken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CED555-A63D-BB3D-6A54-413CCCABEA71}"/>
              </a:ext>
            </a:extLst>
          </p:cNvPr>
          <p:cNvSpPr txBox="1"/>
          <p:nvPr/>
        </p:nvSpPr>
        <p:spPr>
          <a:xfrm>
            <a:off x="167055" y="1107830"/>
            <a:ext cx="119135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S věkem dochází ke změnám ve svalovém systému, což ovlivňuje zastoupení a funkci jednotlivých typů svalových vláken. </a:t>
            </a:r>
          </a:p>
          <a:p>
            <a:endParaRPr lang="cs-CZ" sz="1600" dirty="0"/>
          </a:p>
          <a:p>
            <a:pPr>
              <a:buFont typeface="+mj-lt"/>
              <a:buAutoNum type="arabicPeriod"/>
            </a:pPr>
            <a:r>
              <a:rPr lang="cs-CZ" sz="1600" dirty="0"/>
              <a:t>Vlákna typu II (rychlá) se ztrácejí rychleji než vlákna typu I (pomalá).</a:t>
            </a:r>
          </a:p>
          <a:p>
            <a:pPr>
              <a:buFont typeface="+mj-lt"/>
              <a:buAutoNum type="arabicPeriod"/>
            </a:pPr>
            <a:endParaRPr lang="cs-CZ" sz="1600" dirty="0"/>
          </a:p>
          <a:p>
            <a:pPr>
              <a:buFont typeface="+mj-lt"/>
              <a:buAutoNum type="arabicPeriod"/>
            </a:pPr>
            <a:r>
              <a:rPr lang="cs-CZ" sz="1600" dirty="0"/>
              <a:t>Z rychlých vláken jsou na tom hůře vlákna typu IIB než IIA.</a:t>
            </a:r>
          </a:p>
          <a:p>
            <a:pPr>
              <a:buFont typeface="+mj-lt"/>
              <a:buAutoNum type="arabicPeriod"/>
            </a:pPr>
            <a:endParaRPr lang="cs-CZ" sz="1600" dirty="0"/>
          </a:p>
          <a:p>
            <a:pPr>
              <a:buFont typeface="+mj-lt"/>
              <a:buAutoNum type="arabicPeriod"/>
            </a:pPr>
            <a:r>
              <a:rPr lang="cs-CZ" sz="1600" dirty="0"/>
              <a:t>Ztráta vláken typu II: 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/>
              <a:t>Začíná být výrazná kolem 50. roku života.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/>
              <a:t>Do 80 let může dojít ke ztrátě až 50% rychlých vláken.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/>
              <a:t>Vlákna typ IIB jsou obzvláště náchylná k úbytku.</a:t>
            </a:r>
          </a:p>
          <a:p>
            <a:pPr marL="742950" lvl="1" indent="-285750">
              <a:buFont typeface="+mj-lt"/>
              <a:buAutoNum type="arabicPeriod"/>
            </a:pPr>
            <a:endParaRPr lang="cs-CZ" sz="1600" dirty="0"/>
          </a:p>
          <a:p>
            <a:pPr>
              <a:buFont typeface="+mj-lt"/>
              <a:buAutoNum type="arabicPeriod"/>
            </a:pPr>
            <a:r>
              <a:rPr lang="cs-CZ" sz="1600" dirty="0"/>
              <a:t>Ztráta vláken typu I: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/>
              <a:t>Je pomalejší a méně výrazná.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/>
              <a:t>Do 80 let může dojít ke ztrátě přibližně 20-30% pomalých vláken.</a:t>
            </a:r>
          </a:p>
          <a:p>
            <a:pPr marL="742950" lvl="1" indent="-285750">
              <a:buFont typeface="+mj-lt"/>
              <a:buAutoNum type="arabicPeriod"/>
            </a:pP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Je důležité poznamenat, že tento proces není nevyhnutelný a lze ho do značné míry ovlivnit: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1600" dirty="0"/>
              <a:t>Pravidelná fyzická aktivita, zejména silový trénink, může zpomalit nebo částečně zvrátit ztrátu svalových vláken.</a:t>
            </a:r>
          </a:p>
          <a:p>
            <a:r>
              <a:rPr lang="cs-CZ" sz="1600" dirty="0"/>
              <a:t>Udržování aktivního životního stylu pomáhá zachovat funkci všech typů vláken.</a:t>
            </a:r>
          </a:p>
          <a:p>
            <a:r>
              <a:rPr lang="cs-CZ" sz="1600" dirty="0"/>
              <a:t>Správná výživa, zejména dostatečný příjem bílkovin, je klíčová pro udržení svalové hmoty ve vyšším věku.</a:t>
            </a:r>
          </a:p>
        </p:txBody>
      </p:sp>
    </p:spTree>
    <p:extLst>
      <p:ext uri="{BB962C8B-B14F-4D97-AF65-F5344CB8AC3E}">
        <p14:creationId xmlns:p14="http://schemas.microsoft.com/office/powerpoint/2010/main" val="12947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Sarkopenie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/Osteoporóza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BA551-B549-977E-7576-4A1F13BF42C7}"/>
              </a:ext>
            </a:extLst>
          </p:cNvPr>
          <p:cNvSpPr txBox="1"/>
          <p:nvPr/>
        </p:nvSpPr>
        <p:spPr>
          <a:xfrm>
            <a:off x="167054" y="949569"/>
            <a:ext cx="11676183" cy="6156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Sarkopenie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úbytek svalové hmoty (řecky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sarka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maso, tělesná hmota, latinsky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penia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chudost,nedostatek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svalové síly přicházející a prohlubující se s věkem, vede ke snížené pohyblivosti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Osteoporóza</a:t>
            </a: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metabolická kostní choroba, která se projevuje řídnutím kostní tkáně. V kostech se vytvářejí póry, dochází k úbytku vápníku a jiných minerálů. Příčinou může být podvýživa, nedostatek pohybu, věk nebo menopauza.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Úbytek svalové</a:t>
            </a: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kostní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hmoty a síly s věkem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nevyhnutelný, jak se často předpokládá, ale může být spíše důsledkem nedostatečného používání než nevyhnutelným důsledkem stárnutí.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důsledek životního stylu s přibývajícím věkem (gauč, pivo,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důsledek stravovacích návyků s přibývajícím věkem (gauč,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pivo, chipsy, …,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důsledek úrazů, nemoci, upoutání na lůžko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Intenzivní silový trénink může zvrátit/zpomalit některé věkem podmíněné změny ve svalech a kostech na buněčné úrovni.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3-4 měsíce intenzivního silového tréninku vedou k procentuálně stejnému zlepšení jak u mladých, tak u starších </a:t>
            </a: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cvičenců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Toto zlepšení bylo pozorováno u všech věkových skupin, což naznačuje, že věk nemusí omezovat schopnost zlepšit kvalitu svalů pomocí silového tréninku.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Silový trénink může pomoci zvrátit některé věkem podmíněné změny ve svalech, včetně denervace svalových vláken.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Pravidelný trénink s důrazem na zapojení vláken typu II může být klíčem ke snížení jejich atrofie s věkem.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Nikdy není příliš brzy ani pozdě začít se silovým tréninkem pro prevenci úbytku svalové hmoty s věkem.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5E5B739-F314-CE98-DB70-F4AFB3728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73" y="978124"/>
            <a:ext cx="7906853" cy="553479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BF4712F-C1E1-B06D-A36B-F9A4916A38A0}"/>
              </a:ext>
            </a:extLst>
          </p:cNvPr>
          <p:cNvSpPr txBox="1"/>
          <p:nvPr/>
        </p:nvSpPr>
        <p:spPr>
          <a:xfrm>
            <a:off x="5451849" y="345079"/>
            <a:ext cx="128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Vstávat a …</a:t>
            </a:r>
          </a:p>
        </p:txBody>
      </p:sp>
    </p:spTree>
    <p:extLst>
      <p:ext uri="{BB962C8B-B14F-4D97-AF65-F5344CB8AC3E}">
        <p14:creationId xmlns:p14="http://schemas.microsoft.com/office/powerpoint/2010/main" val="16139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BA551-B549-977E-7576-4A1F13BF42C7}"/>
              </a:ext>
            </a:extLst>
          </p:cNvPr>
          <p:cNvSpPr txBox="1"/>
          <p:nvPr/>
        </p:nvSpPr>
        <p:spPr>
          <a:xfrm>
            <a:off x="334109" y="1335975"/>
            <a:ext cx="10357338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/>
              <a:t>Nejdůležitější typ cvičení je…?</a:t>
            </a:r>
            <a:endParaRPr lang="cs-CZ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DDD755-084D-0EFE-C2F7-4C16FC2FC82B}"/>
              </a:ext>
            </a:extLst>
          </p:cNvPr>
          <p:cNvSpPr txBox="1"/>
          <p:nvPr/>
        </p:nvSpPr>
        <p:spPr>
          <a:xfrm>
            <a:off x="165590" y="2395707"/>
            <a:ext cx="10744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 …je ten, který provádíte pravidelně a dlouhodobě. </a:t>
            </a:r>
          </a:p>
          <a:p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cs-CZ" sz="2000" b="1" dirty="0">
                <a:solidFill>
                  <a:srgbClr val="FF0000"/>
                </a:solidFill>
              </a:rPr>
              <a:t>Jim </a:t>
            </a:r>
            <a:r>
              <a:rPr lang="cs-CZ" sz="2000" b="1" dirty="0" err="1">
                <a:solidFill>
                  <a:srgbClr val="FF0000"/>
                </a:solidFill>
              </a:rPr>
              <a:t>Arrington</a:t>
            </a:r>
            <a:r>
              <a:rPr lang="cs-CZ" sz="2000" b="1" dirty="0">
                <a:solidFill>
                  <a:srgbClr val="FF0000"/>
                </a:solidFill>
              </a:rPr>
              <a:t>, nejstarší bodybuilder na světě, 91 let, do posilovny chodí nepřetržitě od 15 let)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7CAF92-B988-E519-0524-B6B59A6EADCC}"/>
              </a:ext>
            </a:extLst>
          </p:cNvPr>
          <p:cNvSpPr txBox="1"/>
          <p:nvPr/>
        </p:nvSpPr>
        <p:spPr>
          <a:xfrm>
            <a:off x="334109" y="3719146"/>
            <a:ext cx="116908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Nicméně, pro komplexní zdraví a dlouhověkost je důležité kombinovat různé typy cvičení.</a:t>
            </a:r>
            <a:endParaRPr lang="cs-CZ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A5C1192-46FF-8743-AE30-EE64F2B3BD4E}"/>
              </a:ext>
            </a:extLst>
          </p:cNvPr>
          <p:cNvSpPr txBox="1"/>
          <p:nvPr/>
        </p:nvSpPr>
        <p:spPr>
          <a:xfrm>
            <a:off x="4364891" y="2644170"/>
            <a:ext cx="2500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Spát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75FBA3-3BB4-59FA-D416-66C11DCBDC85}"/>
              </a:ext>
            </a:extLst>
          </p:cNvPr>
          <p:cNvSpPr txBox="1"/>
          <p:nvPr/>
        </p:nvSpPr>
        <p:spPr>
          <a:xfrm>
            <a:off x="1105877" y="2575169"/>
            <a:ext cx="2024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Jíst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C4339A-625C-0EA4-37DA-79252E4A3C34}"/>
              </a:ext>
            </a:extLst>
          </p:cNvPr>
          <p:cNvSpPr txBox="1"/>
          <p:nvPr/>
        </p:nvSpPr>
        <p:spPr>
          <a:xfrm>
            <a:off x="8100643" y="2575169"/>
            <a:ext cx="2985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Cvičit</a:t>
            </a:r>
          </a:p>
        </p:txBody>
      </p:sp>
    </p:spTree>
    <p:extLst>
      <p:ext uri="{BB962C8B-B14F-4D97-AF65-F5344CB8AC3E}">
        <p14:creationId xmlns:p14="http://schemas.microsoft.com/office/powerpoint/2010/main" val="71766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316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Silový trénink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cvičení s vlastní vahou, posilování s činkami,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kettlebell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buduje svalovou hmotu, zvyšuje hustotu kostí, zlepšuje metabolismus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kognitivní schopnosti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96494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naprosto nezbytný předpoklad spokojeného stáří, spoření na důchod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preferujte „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funkční cvičení s železem, zapojí více svalových skupin, lepší přenos do každodenního života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okud jste nikdy nebo dlouho necvičili, jsou cvičící stroje výhodou, dokáží izolovat svalové partie a pomoct držet techniku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nestyďte se přijít cvičit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hoďte za hlavu, že to neumíte,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nepůjde Vám to, že jste staří, hezcí, mladí, škaredí, fialoví, …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276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1/2.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Aerobní a anaerobní cvičení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chůze, běh, plavání, cyklistika, intervaly HIIT,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rucking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zlepšuje kardiovaskulární zdraví, spaluje kalorie, snižuje riziko mnoha chronických onemocnění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zlepšuje VO2MAX (&gt;&gt; lepší pro kondici,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mozek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základna trojúhelníku je vytrvalost, špička VO2MAX, chceme co největší plochu, poměr 80/20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mitochondrie, buněčné elektrárny, zpracovávají cukry i tuky, pomalé vlákna, zóna 2 trénink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1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3422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3. </a:t>
            </a:r>
            <a:r>
              <a:rPr lang="cs-CZ" b="1" dirty="0"/>
              <a:t>Flexibilita</a:t>
            </a:r>
            <a:r>
              <a:rPr lang="cs-CZ" dirty="0"/>
              <a:t>:</a:t>
            </a:r>
          </a:p>
          <a:p>
            <a:r>
              <a:rPr lang="cs-CZ" dirty="0"/>
              <a:t>- strečink, jóga</a:t>
            </a:r>
          </a:p>
          <a:p>
            <a:r>
              <a:rPr lang="cs-CZ" dirty="0"/>
              <a:t>- zlepšuje rozsah pohybu, snižuje riziko zranění, pomáhá při regeneraci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/>
              <a:t>4. </a:t>
            </a:r>
            <a:r>
              <a:rPr lang="cs-CZ" b="1" dirty="0"/>
              <a:t>Balanční cvičení</a:t>
            </a:r>
            <a:r>
              <a:rPr lang="cs-CZ" dirty="0"/>
              <a:t>:</a:t>
            </a:r>
          </a:p>
          <a:p>
            <a:r>
              <a:rPr lang="cs-CZ" dirty="0"/>
              <a:t>- tai-či, cvičení na jedné noze, jóga</a:t>
            </a:r>
          </a:p>
          <a:p>
            <a:r>
              <a:rPr lang="cs-CZ" dirty="0"/>
              <a:t>- zlepšuje stabilitu, snižuje riziko pádů, zvláště důležité pro starší dospělé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/>
              <a:t>5. </a:t>
            </a:r>
            <a:r>
              <a:rPr lang="cs-CZ" b="1" dirty="0"/>
              <a:t>Mobilita</a:t>
            </a:r>
            <a:r>
              <a:rPr lang="cs-CZ" dirty="0"/>
              <a:t>:</a:t>
            </a:r>
          </a:p>
          <a:p>
            <a:r>
              <a:rPr lang="cs-CZ" dirty="0"/>
              <a:t>- návrat do dětství, hra s tělem, radost z pohybu, radost z poznávání zapomenutých možností, skok, hod, plazení, převalování, chůze na „kladině“, kotoul, šplh, pohyb je život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Holé minimum:</a:t>
            </a:r>
            <a:r>
              <a:rPr lang="cs-CZ" dirty="0"/>
              <a:t> 150 minut týdně, kombinace silového, vytrvalostního, balančního cvičení.</a:t>
            </a:r>
          </a:p>
          <a:p>
            <a:endParaRPr lang="cs-CZ" dirty="0"/>
          </a:p>
          <a:p>
            <a:r>
              <a:rPr lang="cs-CZ" b="1" dirty="0"/>
              <a:t>Ideál: </a:t>
            </a:r>
            <a:r>
              <a:rPr lang="cs-CZ" dirty="0"/>
              <a:t>kombinace silového cvičení 180 minut, 180 minut středně intenzivní aerobní aktivity, 60 minut intenzivní aerobní aktivity, 60 minut mobility, flexibility a balančního cvičení.</a:t>
            </a:r>
          </a:p>
          <a:p>
            <a:endParaRPr lang="cs-CZ" dirty="0"/>
          </a:p>
          <a:p>
            <a:r>
              <a:rPr lang="cs-CZ" dirty="0"/>
              <a:t>Vyberte si aktivity, které vás baví, abyste u nich vydrželi </a:t>
            </a:r>
            <a:r>
              <a:rPr lang="cs-CZ" b="1" dirty="0"/>
              <a:t>dlouhodobě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Pamatujte, že nejlepší cvičení je to, které provádíte pravidelně a s radostí. Různorodost v cvičení pomáhá udržet motivaci a poskytuje komplexní zdravotní benefity.</a:t>
            </a:r>
          </a:p>
          <a:p>
            <a:br>
              <a:rPr lang="cs-CZ" dirty="0">
                <a:effectLst/>
              </a:rPr>
            </a:br>
            <a:r>
              <a:rPr lang="cs-CZ" dirty="0">
                <a:effectLst/>
              </a:rPr>
              <a:t>Není žádný lepší den, kdy začít, než </a:t>
            </a:r>
            <a:r>
              <a:rPr lang="cs-CZ" b="1" dirty="0">
                <a:effectLst/>
              </a:rPr>
              <a:t>dnes</a:t>
            </a:r>
            <a:r>
              <a:rPr lang="cs-CZ" dirty="0">
                <a:effectLst/>
              </a:rPr>
              <a:t>.</a:t>
            </a:r>
          </a:p>
          <a:p>
            <a:endParaRPr lang="cs-CZ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Nemáte čas? Zkuste si jinak zorganizovat život. Určit priority. Změnit návyky. Chodit do práce, do obchodu pěšky? Parkovat u obchodu co nejdále od vchodu? 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Použít schody místo výtahu? Stát ve výtahu na jedné noze? Dřepět?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E4630-3194-8FBF-1EC6-243695CE0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F6CC356-83EE-C629-8AED-E0A3A67530AC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168CD8E-1D63-8401-B473-9190D8DD9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49" y="705416"/>
            <a:ext cx="5801226" cy="580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Test síly</a:t>
            </a:r>
            <a:endParaRPr lang="cs-CZ" dirty="0"/>
          </a:p>
          <a:p>
            <a:endParaRPr lang="cs-CZ" dirty="0"/>
          </a:p>
          <a:p>
            <a:r>
              <a:rPr lang="cs-CZ" dirty="0"/>
              <a:t>- farmářská chůze, 2KB muž s vlastní vahou, žena se 75</a:t>
            </a:r>
            <a:r>
              <a:rPr lang="en-GB" dirty="0"/>
              <a:t> %</a:t>
            </a:r>
            <a:r>
              <a:rPr lang="cs-CZ" dirty="0"/>
              <a:t> vlastní váhy, 2 minuty velmi dobrý výsledek</a:t>
            </a:r>
          </a:p>
          <a:p>
            <a:endParaRPr lang="cs-CZ" dirty="0"/>
          </a:p>
          <a:p>
            <a:r>
              <a:rPr lang="cs-CZ" dirty="0"/>
              <a:t>- železná míle, 1600 m s KB, muž 24 kg, žena 16 kg, pod 10 minut velmi dobrý výsledek</a:t>
            </a:r>
          </a:p>
          <a:p>
            <a:endParaRPr lang="cs-CZ" dirty="0"/>
          </a:p>
          <a:p>
            <a:r>
              <a:rPr lang="cs-CZ" dirty="0"/>
              <a:t>- kliky, muž 20+, žena 10+ velmi dobrý výsledek</a:t>
            </a:r>
          </a:p>
          <a:p>
            <a:endParaRPr lang="cs-CZ" dirty="0"/>
          </a:p>
          <a:p>
            <a:r>
              <a:rPr lang="cs-CZ" dirty="0"/>
              <a:t>- shyby, muž 10+, žena 1+ velmi dobrý výsledek</a:t>
            </a:r>
          </a:p>
          <a:p>
            <a:endParaRPr lang="cs-CZ" dirty="0"/>
          </a:p>
          <a:p>
            <a:r>
              <a:rPr lang="cs-CZ" dirty="0"/>
              <a:t>- TGU, muž 48+, žena 32+ velmi dobrý výsledek</a:t>
            </a:r>
          </a:p>
          <a:p>
            <a:endParaRPr lang="cs-CZ" dirty="0"/>
          </a:p>
          <a:p>
            <a:r>
              <a:rPr lang="cs-CZ" dirty="0"/>
              <a:t>- TGU BU, muž 32+, žena 20+ velmi dobrý výsledek</a:t>
            </a:r>
          </a:p>
        </p:txBody>
      </p:sp>
    </p:spTree>
    <p:extLst>
      <p:ext uri="{BB962C8B-B14F-4D97-AF65-F5344CB8AC3E}">
        <p14:creationId xmlns:p14="http://schemas.microsoft.com/office/powerpoint/2010/main" val="4810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FD6D0-437B-4C82-2722-A8589512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VO2Max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52775-2FFF-80A1-C51A-7A0D7666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VO2Max, neboli maximální spotřeba kyslíku, je ukazatel aerobní kapacity těla, který udává, kolik kyslíku je organismus schopen využít během maximální fyzické zátěže. Vyjadřuje se v mililitrech kyslíku na kilogram tělesné hmotnosti za minutu (ml/kg/min). Vyšší hodnota VO2Max značí lepší kardiovaskulární a respirační výkonnost, což je klíčové pro vytrvalostní sporty. Hodnota se měří při zátěžových testech, například na běžeckém pásu či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cyklotrenažéru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ovlivňuje ji genetika, trénovanost, věk i pohlaví. Zlepšení VO2Max lze dosáhnout pravidelným aerobním tréninkem, jako je běh, cyklistika nebo plavání. </a:t>
            </a:r>
          </a:p>
          <a:p>
            <a:pPr marL="0" indent="0" algn="ctr">
              <a:buNone/>
            </a:pPr>
            <a:endParaRPr lang="cs-CZ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</a:rPr>
              <a:t>Věkem klesá.</a:t>
            </a:r>
            <a:endParaRPr lang="cs-CZ" sz="200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34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E78FC662-B0DA-88ED-82B2-403E4343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575" y="0"/>
            <a:ext cx="8374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D2B0A72-A0D4-A8C0-D964-9EA746C17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99085"/>
              </p:ext>
            </p:extLst>
          </p:nvPr>
        </p:nvGraphicFramePr>
        <p:xfrm>
          <a:off x="1344858" y="483577"/>
          <a:ext cx="9502284" cy="521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714">
                  <a:extLst>
                    <a:ext uri="{9D8B030D-6E8A-4147-A177-3AD203B41FA5}">
                      <a16:colId xmlns:a16="http://schemas.microsoft.com/office/drawing/2014/main" val="2303074110"/>
                    </a:ext>
                  </a:extLst>
                </a:gridCol>
                <a:gridCol w="1583714">
                  <a:extLst>
                    <a:ext uri="{9D8B030D-6E8A-4147-A177-3AD203B41FA5}">
                      <a16:colId xmlns:a16="http://schemas.microsoft.com/office/drawing/2014/main" val="3288645794"/>
                    </a:ext>
                  </a:extLst>
                </a:gridCol>
                <a:gridCol w="1583714">
                  <a:extLst>
                    <a:ext uri="{9D8B030D-6E8A-4147-A177-3AD203B41FA5}">
                      <a16:colId xmlns:a16="http://schemas.microsoft.com/office/drawing/2014/main" val="2034576541"/>
                    </a:ext>
                  </a:extLst>
                </a:gridCol>
                <a:gridCol w="1583714">
                  <a:extLst>
                    <a:ext uri="{9D8B030D-6E8A-4147-A177-3AD203B41FA5}">
                      <a16:colId xmlns:a16="http://schemas.microsoft.com/office/drawing/2014/main" val="232252104"/>
                    </a:ext>
                  </a:extLst>
                </a:gridCol>
                <a:gridCol w="1583714">
                  <a:extLst>
                    <a:ext uri="{9D8B030D-6E8A-4147-A177-3AD203B41FA5}">
                      <a16:colId xmlns:a16="http://schemas.microsoft.com/office/drawing/2014/main" val="3331994780"/>
                    </a:ext>
                  </a:extLst>
                </a:gridCol>
                <a:gridCol w="1583714">
                  <a:extLst>
                    <a:ext uri="{9D8B030D-6E8A-4147-A177-3AD203B41FA5}">
                      <a16:colId xmlns:a16="http://schemas.microsoft.com/office/drawing/2014/main" val="1476584006"/>
                    </a:ext>
                  </a:extLst>
                </a:gridCol>
              </a:tblGrid>
              <a:tr h="26069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 dirty="0">
                          <a:effectLst/>
                        </a:rPr>
                        <a:t>VO₂ max podle věku, pohlaví, zdatnosti (ml/kg/min)</a:t>
                      </a:r>
                      <a:endParaRPr lang="cs-CZ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780811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Věk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Nízká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 dirty="0">
                          <a:effectLst/>
                        </a:rPr>
                        <a:t>Podprůměrná</a:t>
                      </a:r>
                      <a:endParaRPr lang="cs-CZ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Nadprůměrná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Vysoká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Špičková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1450124703"/>
                  </a:ext>
                </a:extLst>
              </a:tr>
              <a:tr h="26069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Ženy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02643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18-19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35-39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40-45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40-52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53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3925736342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20-29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28-35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36-40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41-50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731742471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30-39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27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27-33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34-38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39-48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420929272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40-49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26-31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32-36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37-46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47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1097261575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50-59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25-28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29-35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36-45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1175155626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60-69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21-24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25-29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30-38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3913135214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70-79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18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18-21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22-24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25-35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36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3055380543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80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15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15-19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20-22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23-29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30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3489051663"/>
                  </a:ext>
                </a:extLst>
              </a:tr>
              <a:tr h="26069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Muži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48870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18-19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38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38-45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46-49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50-57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406098333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20-29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36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36-42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43-48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49-55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451029255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30-39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35-39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40-45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46-52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53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1820914936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40-49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34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34-38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39-43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44-51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519003983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50-59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29-35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36-40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41-49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255868481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60-69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25-29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30-35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36-45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627692941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70-79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21-24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25-29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30-40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3658285622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80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18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18-22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23-25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26-35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 dirty="0">
                          <a:effectLst/>
                        </a:rPr>
                        <a:t>≥ 36</a:t>
                      </a:r>
                      <a:endParaRPr lang="cs-CZ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10566882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6928EFFA-8679-0F60-EB82-89206DBB3966}"/>
              </a:ext>
            </a:extLst>
          </p:cNvPr>
          <p:cNvSpPr txBox="1"/>
          <p:nvPr/>
        </p:nvSpPr>
        <p:spPr>
          <a:xfrm>
            <a:off x="3452813" y="5792982"/>
            <a:ext cx="5286374" cy="58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Zvyšování VO2 max se vyplácí, protože nás z funkčního hlediska omlazuje.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</a:t>
            </a:r>
            <a:r>
              <a:rPr lang="cs-CZ" sz="1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Marchand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103 let, VO2MAX 35, 27 km za hodinu na kole.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F726EAB-C1EF-758C-1357-550F1F3983AE}"/>
              </a:ext>
            </a:extLst>
          </p:cNvPr>
          <p:cNvSpPr txBox="1"/>
          <p:nvPr/>
        </p:nvSpPr>
        <p:spPr>
          <a:xfrm>
            <a:off x="211015" y="152173"/>
            <a:ext cx="11825654" cy="5960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Dallas 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rest studie – Dallaská studie klidu na lůžku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- 5 dvacetiletých zdravých dobrovolníků, rok 1966, Dallas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Upoutání na lůžko se zákazem pohybu/cvičení, simulace léčby po infarktových stavů v té době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VO2MAX – ztráta 27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3 týdny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 8 týdnech intenzivního cvičení zlepšení o 45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 30 letech „normálního“ života pokles o 12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 ukazují následující: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Nejmenší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ztráta svalové hmoty a síly je 1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čně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 50. roku života 2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Ztráta 35–40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mezi roky 20 až 80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Některé studie jsou ještě depresivnější :D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 tady bohužel funguje složené úročení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chcete být ve formě v 85, tak si nemůžete dovolit být v 50 průměrní.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4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A5C1192-46FF-8743-AE30-EE64F2B3BD4E}"/>
              </a:ext>
            </a:extLst>
          </p:cNvPr>
          <p:cNvSpPr txBox="1"/>
          <p:nvPr/>
        </p:nvSpPr>
        <p:spPr>
          <a:xfrm>
            <a:off x="8902702" y="2641855"/>
            <a:ext cx="2500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Spát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75FBA3-3BB4-59FA-D416-66C11DCBDC85}"/>
              </a:ext>
            </a:extLst>
          </p:cNvPr>
          <p:cNvSpPr txBox="1"/>
          <p:nvPr/>
        </p:nvSpPr>
        <p:spPr>
          <a:xfrm>
            <a:off x="5326186" y="2641855"/>
            <a:ext cx="2024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Jíst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C4339A-625C-0EA4-37DA-79252E4A3C34}"/>
              </a:ext>
            </a:extLst>
          </p:cNvPr>
          <p:cNvSpPr txBox="1"/>
          <p:nvPr/>
        </p:nvSpPr>
        <p:spPr>
          <a:xfrm>
            <a:off x="788375" y="2644170"/>
            <a:ext cx="2985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Cvičit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B94C3EC-B726-D031-16EA-4C5044D02210}"/>
              </a:ext>
            </a:extLst>
          </p:cNvPr>
          <p:cNvSpPr txBox="1"/>
          <p:nvPr/>
        </p:nvSpPr>
        <p:spPr>
          <a:xfrm>
            <a:off x="1749671" y="2272523"/>
            <a:ext cx="11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silově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6DE481-4199-9D55-0256-E030BAD91063}"/>
              </a:ext>
            </a:extLst>
          </p:cNvPr>
          <p:cNvSpPr txBox="1"/>
          <p:nvPr/>
        </p:nvSpPr>
        <p:spPr>
          <a:xfrm>
            <a:off x="5421791" y="2293006"/>
            <a:ext cx="182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Protein(bílkoviny)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A06D394-D403-3E40-6DAC-D5F0FF5CB2F9}"/>
              </a:ext>
            </a:extLst>
          </p:cNvPr>
          <p:cNvSpPr txBox="1"/>
          <p:nvPr/>
        </p:nvSpPr>
        <p:spPr>
          <a:xfrm>
            <a:off x="9534285" y="2272523"/>
            <a:ext cx="12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dostatečně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C7C17CD-E408-8538-CA4D-075EEF0B032A}"/>
              </a:ext>
            </a:extLst>
          </p:cNvPr>
          <p:cNvSpPr txBox="1"/>
          <p:nvPr/>
        </p:nvSpPr>
        <p:spPr>
          <a:xfrm>
            <a:off x="1851513" y="2646559"/>
            <a:ext cx="4085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Milovat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61AD9F2-C9D3-2652-60D1-3C807BFF2CB7}"/>
              </a:ext>
            </a:extLst>
          </p:cNvPr>
          <p:cNvSpPr txBox="1"/>
          <p:nvPr/>
        </p:nvSpPr>
        <p:spPr>
          <a:xfrm>
            <a:off x="6982808" y="2637151"/>
            <a:ext cx="3656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Myslet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EC77336-71A8-0E8D-5943-F750569D0CB0}"/>
              </a:ext>
            </a:extLst>
          </p:cNvPr>
          <p:cNvSpPr txBox="1"/>
          <p:nvPr/>
        </p:nvSpPr>
        <p:spPr>
          <a:xfrm>
            <a:off x="2901463" y="4078419"/>
            <a:ext cx="11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jiné i sebe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58F2DE6-495A-EE4E-6622-CD0444FAC023}"/>
              </a:ext>
            </a:extLst>
          </p:cNvPr>
          <p:cNvSpPr txBox="1"/>
          <p:nvPr/>
        </p:nvSpPr>
        <p:spPr>
          <a:xfrm>
            <a:off x="8138745" y="4099549"/>
            <a:ext cx="11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jako dítě</a:t>
            </a:r>
          </a:p>
        </p:txBody>
      </p:sp>
    </p:spTree>
    <p:extLst>
      <p:ext uri="{BB962C8B-B14F-4D97-AF65-F5344CB8AC3E}">
        <p14:creationId xmlns:p14="http://schemas.microsoft.com/office/powerpoint/2010/main" val="13345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2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16C0F0-C89C-9E58-B98E-E1802E78F07F}"/>
              </a:ext>
            </a:extLst>
          </p:cNvPr>
          <p:cNvSpPr txBox="1"/>
          <p:nvPr/>
        </p:nvSpPr>
        <p:spPr>
          <a:xfrm>
            <a:off x="395654" y="203470"/>
            <a:ext cx="11561884" cy="556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Desetiboj stoletých – 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Centenarian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Decathlon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Ujít 2 km v kopcovitém terénu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Zvednout se z podlahy za pomoci maximálně jedné ruky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Zvednou ze země (pra)vnuka, ideálně nad hlavu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Donést domů dvě tašky s nákupem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Zvednout 10 kg zavazadlo a uložit ho v letadle do přihrádky nad sedadly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Stát 30 vteřin na jedné noze, bonus za zavřené oči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Mít sex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„Vyběhnout“ čtyři patra schodů do 3 minut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Otevřít sklenici s okurkami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- 30 přeskoků přes švihadlo bez chyby, mega bonus za dvojskoky :D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Nosit boty s tkaničkami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Jet na kole, jít na třicetiminutovou procházku se psem, letět letadlem kamkoli, ujít 10000 kroků za den, odházet sníh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Backcasting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Forecasting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17604-9900-7C76-FD1E-40C0EBEB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C7175CE-A0E6-2A0E-E782-74EA46A7F11A}"/>
              </a:ext>
            </a:extLst>
          </p:cNvPr>
          <p:cNvSpPr txBox="1"/>
          <p:nvPr/>
        </p:nvSpPr>
        <p:spPr>
          <a:xfrm>
            <a:off x="315058" y="1817212"/>
            <a:ext cx="11561884" cy="161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Zranění, zvláště ve vyšším věku, je zlo!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kdo nic nedělá, nic nezkazí!</a:t>
            </a:r>
            <a:endParaRPr lang="cs-CZ" sz="4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Neexistuje žádná zázračná potravina, žádný zázračný doplněk, žádná zázračná dieta, žádný zázračný detox. </a:t>
            </a:r>
          </a:p>
          <a:p>
            <a:endParaRPr lang="cs-CZ" dirty="0"/>
          </a:p>
          <a:p>
            <a:r>
              <a:rPr lang="cs-CZ" dirty="0"/>
              <a:t>Vždy se ptejte </a:t>
            </a:r>
            <a:r>
              <a:rPr lang="cs-CZ" b="1" dirty="0"/>
              <a:t>Cui Bono?</a:t>
            </a:r>
          </a:p>
          <a:p>
            <a:endParaRPr lang="cs-CZ" dirty="0"/>
          </a:p>
          <a:p>
            <a:r>
              <a:rPr lang="cs-CZ" b="1" dirty="0"/>
              <a:t>Bílkoviny, proteiny!</a:t>
            </a:r>
          </a:p>
          <a:p>
            <a:endParaRPr lang="cs-CZ" dirty="0"/>
          </a:p>
          <a:p>
            <a:r>
              <a:rPr lang="cs-CZ" b="1" dirty="0"/>
              <a:t>Doplňky jsou doplňky, ne jídlo!</a:t>
            </a:r>
          </a:p>
          <a:p>
            <a:endParaRPr lang="cs-CZ" dirty="0"/>
          </a:p>
          <a:p>
            <a:r>
              <a:rPr lang="cs-CZ" b="1" dirty="0"/>
              <a:t>Sto lidí, sto chutí. Neexistuje jednotný mustr, svatý grál zdravé stravy.</a:t>
            </a:r>
          </a:p>
          <a:p>
            <a:endParaRPr lang="cs-CZ" dirty="0"/>
          </a:p>
          <a:p>
            <a:r>
              <a:rPr lang="cs-CZ" b="1" dirty="0"/>
              <a:t>Jen u málo věcí máme dostatečně velkou jistotu, že platí:</a:t>
            </a:r>
          </a:p>
          <a:p>
            <a:endParaRPr lang="cs-CZ" dirty="0"/>
          </a:p>
          <a:p>
            <a:r>
              <a:rPr lang="cs-CZ" b="1" dirty="0"/>
              <a:t>- energetická rovnováha </a:t>
            </a:r>
            <a:r>
              <a:rPr lang="cs-CZ" dirty="0"/>
              <a:t>– nejdůležitější věc pro vaše zdraví a dlouhověkost, kalorická hodnota stravy je determinant prvního řádu pro naše zdraví. A pozor, 1000 kalorií z chipsů je i není to samé jako 1000 kalorií z brokolice.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b="1" dirty="0"/>
              <a:t>- o proteinech se nediskutuje</a:t>
            </a:r>
            <a:r>
              <a:rPr lang="cs-CZ" dirty="0"/>
              <a:t> – můžete čarovat s tuky, sacharidy, ale na proteiny se nešahá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1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4" y="1225689"/>
            <a:ext cx="1156481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1. </a:t>
            </a:r>
            <a:r>
              <a:rPr lang="cs-CZ" b="1" dirty="0"/>
              <a:t>Pestrá strava</a:t>
            </a:r>
            <a:r>
              <a:rPr lang="cs-CZ" dirty="0"/>
              <a:t>: Konzumujte širokou škálu potravin pro zajištění všech potřebných živin.</a:t>
            </a:r>
          </a:p>
          <a:p>
            <a:r>
              <a:rPr lang="cs-CZ" dirty="0"/>
              <a:t>2. </a:t>
            </a:r>
            <a:r>
              <a:rPr lang="cs-CZ" b="1" dirty="0"/>
              <a:t>Ovoce a zelenina</a:t>
            </a:r>
            <a:r>
              <a:rPr lang="cs-CZ" dirty="0"/>
              <a:t>: Zařaďte do jídelníčku dostatek různobarevného ovoce a zeleniny. Pozor na fruktózu.</a:t>
            </a:r>
          </a:p>
          <a:p>
            <a:r>
              <a:rPr lang="cs-CZ" dirty="0"/>
              <a:t>3. </a:t>
            </a:r>
            <a:r>
              <a:rPr lang="cs-CZ" b="1" dirty="0"/>
              <a:t>Dostatek vlákniny.</a:t>
            </a:r>
            <a:endParaRPr lang="cs-CZ" dirty="0"/>
          </a:p>
          <a:p>
            <a:r>
              <a:rPr lang="cs-CZ" dirty="0"/>
              <a:t>4. </a:t>
            </a:r>
            <a:r>
              <a:rPr lang="cs-CZ" b="1" dirty="0"/>
              <a:t>Kvalitní bílkoviny</a:t>
            </a:r>
            <a:r>
              <a:rPr lang="cs-CZ" dirty="0"/>
              <a:t>: Vybírejte libové maso, ryby, luštěniny, mléčné výrobky, ořechy. Již jen samotná konzumace proteinu (bílkovin) aktivuje obnovu a růst svalů. Minimum 1,6 g/kg váhy, s přibývajícím věkem je třeba přidávat 2,0g/kg a více, vzniká anabolická </a:t>
            </a:r>
            <a:r>
              <a:rPr lang="cs-CZ" dirty="0" err="1"/>
              <a:t>rezistance</a:t>
            </a:r>
            <a:r>
              <a:rPr lang="cs-CZ" dirty="0"/>
              <a:t>.</a:t>
            </a:r>
          </a:p>
          <a:p>
            <a:r>
              <a:rPr lang="cs-CZ" dirty="0"/>
              <a:t>5. </a:t>
            </a:r>
            <a:r>
              <a:rPr lang="cs-CZ" b="1" dirty="0"/>
              <a:t>Zdravé tuky</a:t>
            </a:r>
            <a:r>
              <a:rPr lang="cs-CZ" dirty="0"/>
              <a:t>: Konzumujte nenasycené tuky z rostlinných olejů, avokáda a ryb bohatých na omega-3 mastné kyseliny.</a:t>
            </a:r>
          </a:p>
          <a:p>
            <a:r>
              <a:rPr lang="cs-CZ" dirty="0"/>
              <a:t>6. </a:t>
            </a:r>
            <a:r>
              <a:rPr lang="cs-CZ" b="1" dirty="0"/>
              <a:t>Omezení zpracovaných potravin</a:t>
            </a:r>
            <a:r>
              <a:rPr lang="cs-CZ" dirty="0"/>
              <a:t>: Snižte příjem vysoce zpracovaných potravin, které často obsahují nadbytek cukru, soli a nezdravých tuků.</a:t>
            </a:r>
          </a:p>
          <a:p>
            <a:r>
              <a:rPr lang="cs-CZ" dirty="0"/>
              <a:t>7. </a:t>
            </a:r>
            <a:r>
              <a:rPr lang="cs-CZ" b="1" dirty="0"/>
              <a:t>Střídmost v konzumaci alkoholu</a:t>
            </a:r>
            <a:r>
              <a:rPr lang="cs-CZ" dirty="0"/>
              <a:t>: Pokud pijete alkohol, čiňte tak s mírou. </a:t>
            </a:r>
            <a:r>
              <a:rPr lang="cs-CZ" b="1" dirty="0"/>
              <a:t>Ideální je nepít!</a:t>
            </a:r>
            <a:r>
              <a:rPr lang="cs-CZ" dirty="0"/>
              <a:t> Neexistuje, žádné množství, které by bylo tělu prospěšné, je to jed. </a:t>
            </a:r>
          </a:p>
          <a:p>
            <a:r>
              <a:rPr lang="cs-CZ" dirty="0"/>
              <a:t>8. </a:t>
            </a:r>
            <a:r>
              <a:rPr lang="cs-CZ" b="1" dirty="0"/>
              <a:t>Hydratace</a:t>
            </a:r>
            <a:r>
              <a:rPr lang="cs-CZ" dirty="0"/>
              <a:t>: Pijte vodu, pijte pitnou vodu. Rum ne, je to jasné? :D</a:t>
            </a:r>
          </a:p>
          <a:p>
            <a:r>
              <a:rPr lang="cs-CZ" dirty="0"/>
              <a:t>9. </a:t>
            </a:r>
            <a:r>
              <a:rPr lang="cs-CZ" b="1" dirty="0"/>
              <a:t>Pravidelnost stravování</a:t>
            </a:r>
            <a:r>
              <a:rPr lang="cs-CZ" dirty="0"/>
              <a:t>: Jezte pravidelně a vyhněte se přejídání. Půsty pravidelnosti nevadí, ale delší snižují pracně budovanou svalovou hmotu! Je dobré rozdělit protein do několika jídel po 30–50 g, méně než 30 g nemusí spustit proteosyntézu.</a:t>
            </a:r>
          </a:p>
          <a:p>
            <a:r>
              <a:rPr lang="cs-CZ" dirty="0"/>
              <a:t>10. </a:t>
            </a:r>
            <a:r>
              <a:rPr lang="cs-CZ" b="1" dirty="0"/>
              <a:t>Individuální přístup</a:t>
            </a:r>
            <a:r>
              <a:rPr lang="cs-CZ" dirty="0"/>
              <a:t>: Přizpůsobte stravu svým osobním potřebám, zdravotnímu stavu a případným omezením. Každý jsme jiný, nekopírujte slepě </a:t>
            </a:r>
            <a:r>
              <a:rPr lang="cs-CZ" dirty="0" err="1"/>
              <a:t>influencery</a:t>
            </a:r>
            <a:r>
              <a:rPr lang="cs-CZ" dirty="0"/>
              <a:t>, módní diety, očisty organismu. 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Umělá sladidla nejsou nepřítel. Slazené nápoje jsou zlo.</a:t>
            </a:r>
          </a:p>
          <a:p>
            <a:r>
              <a:rPr lang="cs-CZ" dirty="0"/>
              <a:t>Občas zhřeší každý.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9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4FEDDA-387A-AADF-C445-3E155BEAA952}"/>
              </a:ext>
            </a:extLst>
          </p:cNvPr>
          <p:cNvSpPr txBox="1"/>
          <p:nvPr/>
        </p:nvSpPr>
        <p:spPr>
          <a:xfrm>
            <a:off x="4324746" y="835269"/>
            <a:ext cx="354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BÍLKOVINY/PROTEIN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E09284-973A-8C0D-AD99-29EB9E0774A3}"/>
              </a:ext>
            </a:extLst>
          </p:cNvPr>
          <p:cNvSpPr txBox="1"/>
          <p:nvPr/>
        </p:nvSpPr>
        <p:spPr>
          <a:xfrm>
            <a:off x="386863" y="1859504"/>
            <a:ext cx="11157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Proteolýza</a:t>
            </a:r>
            <a:r>
              <a:rPr lang="cs-CZ" dirty="0"/>
              <a:t> je enzymatický proces, při kterém dochází k štěpení peptidových vazeb v bílkovinách, což vede k jejich rozkladu na menší peptidy nebo jednotlivé aminokyseliny.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6D73971-E755-2790-BA8F-28B35CAEC2EC}"/>
              </a:ext>
            </a:extLst>
          </p:cNvPr>
          <p:cNvSpPr txBox="1"/>
          <p:nvPr/>
        </p:nvSpPr>
        <p:spPr>
          <a:xfrm>
            <a:off x="386863" y="2782760"/>
            <a:ext cx="11509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Proteosyntéza</a:t>
            </a:r>
            <a:r>
              <a:rPr lang="cs-CZ" dirty="0"/>
              <a:t> je metabolický proces v buňce, při kterém se z aminokyselin tvoří bílkoviny (polypeptidy, proteiny).</a:t>
            </a:r>
          </a:p>
          <a:p>
            <a:endParaRPr lang="cs-CZ"/>
          </a:p>
          <a:p>
            <a:r>
              <a:rPr lang="cs-CZ"/>
              <a:t>Proteosyntéza je aktivována a regulována různými faktory, a její aktivace se s věkem mění.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5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4FEDDA-387A-AADF-C445-3E155BEAA952}"/>
              </a:ext>
            </a:extLst>
          </p:cNvPr>
          <p:cNvSpPr txBox="1"/>
          <p:nvPr/>
        </p:nvSpPr>
        <p:spPr>
          <a:xfrm>
            <a:off x="4324746" y="835269"/>
            <a:ext cx="354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BÍLKOVINY/PROTEIN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6902D23-1FE6-6061-25E0-7C3A8238D4CA}"/>
              </a:ext>
            </a:extLst>
          </p:cNvPr>
          <p:cNvSpPr txBox="1"/>
          <p:nvPr/>
        </p:nvSpPr>
        <p:spPr>
          <a:xfrm>
            <a:off x="163738" y="1886781"/>
            <a:ext cx="118645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Aktivátory proteosyntézy:</a:t>
            </a:r>
          </a:p>
          <a:p>
            <a:endParaRPr lang="cs-CZ" b="1" dirty="0"/>
          </a:p>
          <a:p>
            <a:pPr>
              <a:buFont typeface="+mj-lt"/>
              <a:buAutoNum type="arabicPeriod"/>
            </a:pPr>
            <a:r>
              <a:rPr lang="cs-CZ" dirty="0"/>
              <a:t>Hormony: Růstový hormon, Inzulín, Testosteron, Estrogen</a:t>
            </a:r>
          </a:p>
          <a:p>
            <a:pPr>
              <a:buFont typeface="+mj-lt"/>
              <a:buAutoNum type="arabicPeriod"/>
            </a:pPr>
            <a:r>
              <a:rPr lang="cs-CZ" dirty="0"/>
              <a:t>Aminokyseliny:  zejména větvené aminokyseliny (BCAA) - leucin, izoleucin a valin</a:t>
            </a:r>
          </a:p>
          <a:p>
            <a:pPr>
              <a:buFont typeface="+mj-lt"/>
              <a:buAutoNum type="arabicPeriod"/>
            </a:pPr>
            <a:r>
              <a:rPr lang="cs-CZ" dirty="0"/>
              <a:t>Fyzická aktivita:  zejména silový trénink</a:t>
            </a:r>
          </a:p>
          <a:p>
            <a:pPr>
              <a:buFont typeface="+mj-lt"/>
              <a:buAutoNum type="arabicPeriod"/>
            </a:pPr>
            <a:r>
              <a:rPr lang="cs-CZ" dirty="0"/>
              <a:t>Nutriční faktory:  dostatečný příjem bílkovin 30+(?) g, adekvátní kalorický příjem</a:t>
            </a:r>
          </a:p>
          <a:p>
            <a:pPr>
              <a:buFont typeface="+mj-lt"/>
              <a:buAutoNum type="arabicPeriod"/>
            </a:pPr>
            <a:r>
              <a:rPr lang="cs-CZ" dirty="0"/>
              <a:t>Mechanické napětí svalů</a:t>
            </a:r>
          </a:p>
          <a:p>
            <a:endParaRPr lang="cs-CZ" dirty="0"/>
          </a:p>
          <a:p>
            <a:r>
              <a:rPr lang="cs-CZ" b="1" dirty="0"/>
              <a:t>Změny s věkem:</a:t>
            </a:r>
          </a:p>
          <a:p>
            <a:endParaRPr lang="cs-CZ" b="1" dirty="0"/>
          </a:p>
          <a:p>
            <a:pPr>
              <a:buFont typeface="+mj-lt"/>
              <a:buAutoNum type="arabicPeriod"/>
            </a:pPr>
            <a:r>
              <a:rPr lang="cs-CZ" dirty="0"/>
              <a:t>Hormonální změny: snížená produkce růstového hormonu, pokles hladiny testosteronu u mužů a estrogenu u žen</a:t>
            </a:r>
          </a:p>
          <a:p>
            <a:pPr>
              <a:buFont typeface="+mj-lt"/>
              <a:buAutoNum type="arabicPeriod"/>
            </a:pPr>
            <a:r>
              <a:rPr lang="cs-CZ" dirty="0"/>
              <a:t>Anabolická rezistence: starší organismus hůře reaguje na anabolické podněty</a:t>
            </a:r>
          </a:p>
          <a:p>
            <a:pPr>
              <a:buFont typeface="+mj-lt"/>
              <a:buAutoNum type="arabicPeriod"/>
            </a:pPr>
            <a:r>
              <a:rPr lang="cs-CZ" dirty="0"/>
              <a:t>Snížená citlivost na inzulín: může vést k horšímu využití aminokyselin pro proteosyntézu</a:t>
            </a:r>
          </a:p>
          <a:p>
            <a:pPr>
              <a:buFont typeface="+mj-lt"/>
              <a:buAutoNum type="arabicPeriod"/>
            </a:pPr>
            <a:r>
              <a:rPr lang="cs-CZ" dirty="0"/>
              <a:t>Snížená schopnost regenerace: pomalejší obnova bílkovin po cvičení nebo zranění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6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4FEDDA-387A-AADF-C445-3E155BEAA952}"/>
              </a:ext>
            </a:extLst>
          </p:cNvPr>
          <p:cNvSpPr txBox="1"/>
          <p:nvPr/>
        </p:nvSpPr>
        <p:spPr>
          <a:xfrm>
            <a:off x="4324746" y="835269"/>
            <a:ext cx="354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BÍLKOVINY/PROTEIN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6902D23-1FE6-6061-25E0-7C3A8238D4CA}"/>
              </a:ext>
            </a:extLst>
          </p:cNvPr>
          <p:cNvSpPr txBox="1"/>
          <p:nvPr/>
        </p:nvSpPr>
        <p:spPr>
          <a:xfrm>
            <a:off x="1372697" y="2644170"/>
            <a:ext cx="944660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600" dirty="0">
                <a:solidFill>
                  <a:srgbClr val="C00000"/>
                </a:solidFill>
              </a:rPr>
              <a:t>1,5 – 2+ g /kg váhy</a:t>
            </a:r>
          </a:p>
          <a:p>
            <a:pPr algn="ctr"/>
            <a:r>
              <a:rPr lang="cs-CZ" dirty="0"/>
              <a:t>s věkem potřeba roste</a:t>
            </a:r>
          </a:p>
          <a:p>
            <a:endParaRPr lang="cs-CZ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4FEDDA-387A-AADF-C445-3E155BEAA952}"/>
              </a:ext>
            </a:extLst>
          </p:cNvPr>
          <p:cNvSpPr txBox="1"/>
          <p:nvPr/>
        </p:nvSpPr>
        <p:spPr>
          <a:xfrm>
            <a:off x="4324746" y="835269"/>
            <a:ext cx="354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BÍLKOVINY/PROTEIN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5837086-3337-0447-6E6D-E02D1C678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16770"/>
              </p:ext>
            </p:extLst>
          </p:nvPr>
        </p:nvGraphicFramePr>
        <p:xfrm>
          <a:off x="3231415" y="1549897"/>
          <a:ext cx="5729169" cy="4946382"/>
        </p:xfrm>
        <a:graphic>
          <a:graphicData uri="http://schemas.openxmlformats.org/drawingml/2006/table">
            <a:tbl>
              <a:tblPr/>
              <a:tblGrid>
                <a:gridCol w="1909723">
                  <a:extLst>
                    <a:ext uri="{9D8B030D-6E8A-4147-A177-3AD203B41FA5}">
                      <a16:colId xmlns:a16="http://schemas.microsoft.com/office/drawing/2014/main" val="984287147"/>
                    </a:ext>
                  </a:extLst>
                </a:gridCol>
                <a:gridCol w="1909723">
                  <a:extLst>
                    <a:ext uri="{9D8B030D-6E8A-4147-A177-3AD203B41FA5}">
                      <a16:colId xmlns:a16="http://schemas.microsoft.com/office/drawing/2014/main" val="2617990884"/>
                    </a:ext>
                  </a:extLst>
                </a:gridCol>
                <a:gridCol w="1909723">
                  <a:extLst>
                    <a:ext uri="{9D8B030D-6E8A-4147-A177-3AD203B41FA5}">
                      <a16:colId xmlns:a16="http://schemas.microsoft.com/office/drawing/2014/main" val="1089094154"/>
                    </a:ext>
                  </a:extLst>
                </a:gridCol>
              </a:tblGrid>
              <a:tr h="235542">
                <a:tc>
                  <a:txBody>
                    <a:bodyPr/>
                    <a:lstStyle/>
                    <a:p>
                      <a:r>
                        <a:rPr lang="cs-CZ" sz="1200" b="1" baseline="0" dirty="0"/>
                        <a:t>Zdroj bílkovin</a:t>
                      </a:r>
                      <a:endParaRPr lang="cs-CZ" sz="1200" baseline="0" dirty="0"/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baseline="0" dirty="0"/>
                        <a:t>Původ</a:t>
                      </a:r>
                      <a:endParaRPr lang="cs-CZ" sz="1200" baseline="0" dirty="0"/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baseline="0" dirty="0"/>
                        <a:t>Množství bílkovin ve 100 g</a:t>
                      </a:r>
                      <a:endParaRPr lang="es-ES" sz="1200" baseline="0" dirty="0"/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525764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Eidam 30%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27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13050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Červená čočka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26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317294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Arašídy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26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833499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Žlutoploutvý tuňák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25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488538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Kuřecí prsa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23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230450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Losos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22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04474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Fazole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22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88733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Hovězí maso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21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307127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Seitan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21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479778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Cizrna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20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174996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Mandle neloupané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20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012802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Vepřová panenka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20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732230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Vlašské ořechy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16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289977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 err="1"/>
                        <a:t>Quinoa</a:t>
                      </a:r>
                      <a:endParaRPr lang="cs-CZ" sz="1200" baseline="0" dirty="0"/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14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84949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Tofu natural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14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062230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Ovesné vločky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13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110404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Vejce slepičí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12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366512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Cottage sýr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12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164966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Tvaroh polotučný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12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536943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Mléko plnotučné (100 ml)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3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72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49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4FEDDA-387A-AADF-C445-3E155BEAA952}"/>
              </a:ext>
            </a:extLst>
          </p:cNvPr>
          <p:cNvSpPr txBox="1"/>
          <p:nvPr/>
        </p:nvSpPr>
        <p:spPr>
          <a:xfrm>
            <a:off x="4324746" y="835269"/>
            <a:ext cx="354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BÍLKOVINY/PROTEIN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0EE64E-0060-EC1E-AF90-6597437C62D4}"/>
              </a:ext>
            </a:extLst>
          </p:cNvPr>
          <p:cNvSpPr txBox="1"/>
          <p:nvPr/>
        </p:nvSpPr>
        <p:spPr>
          <a:xfrm>
            <a:off x="126199" y="1546131"/>
            <a:ext cx="11939601" cy="4982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Doplňky stravy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zvažování doplňků stravy pro prodloužení života je důležité mít na paměti, že nejlepší je získávat živiny primárně z vyvážené stravy. Nicméně, některé doplňky mohou být přínosné, zejména pokud máme specifické nedostatky.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třešničkou na dortu! 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 D3(+K2)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zdraví kostí, imunitní systém a celkové zdraví, mnoho lidí má nedostatek, zejména v oblastech s omezeným slunečním svitem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Omega-3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mastné kyseliny (rybí olej nebo řasový olej pro vegany): podporují zdraví srdce, mozku a protizánětlivé procesy v těle, důležité zejména pokud nejíme dostatek tučných ryb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Magnézium(+Zinek) 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podporuje kvalitu spánku, prevence cukrovky II. stupně, srdečních onemocnění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udržení a tvorba svalů,  snadné trávení, jsou i verze bez laktózy</a:t>
            </a:r>
          </a:p>
          <a:p>
            <a:pPr marL="449580" indent="-449580"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Kreatin 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posílení svalů, doplnění energie, síly, </a:t>
            </a:r>
            <a:r>
              <a:rPr lang="cs-CZ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neuroprotektivní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účinky, podpora mozkových funkcí, maření neurologického úpadku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 doplňků je klíčová. Vybírejte produkty od renomovaných výrobců.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Doplňky stravy nejsou náhradou za zdravou, vyváženou stravu a životní styl.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Individuální potřeby se mohou lišit. To, co je přínosné pro jednoho člověka, nemusí být nutné pro jiného.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Pravidelné krevní testy mohou pomoci identifikovat specifické nedostatky, které by mohly vyžadovat cílené doplňky.</a:t>
            </a:r>
          </a:p>
        </p:txBody>
      </p:sp>
    </p:spTree>
    <p:extLst>
      <p:ext uri="{BB962C8B-B14F-4D97-AF65-F5344CB8AC3E}">
        <p14:creationId xmlns:p14="http://schemas.microsoft.com/office/powerpoint/2010/main" val="14663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DF09D-E19C-0369-DB00-38CA32A31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606AE90-A0EF-D9EC-1507-C3BADB94428C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Spát!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C86205-FAAB-D623-8553-9A2D8BCBF8DC}"/>
              </a:ext>
            </a:extLst>
          </p:cNvPr>
          <p:cNvSpPr txBox="1"/>
          <p:nvPr/>
        </p:nvSpPr>
        <p:spPr>
          <a:xfrm>
            <a:off x="2758626" y="705416"/>
            <a:ext cx="661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Spánek je naprosto zásadní pro naše celkové zdraví a dlouhověkost.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9D7348-6EF9-4432-046D-BEF7D1CE0DCA}"/>
              </a:ext>
            </a:extLst>
          </p:cNvPr>
          <p:cNvSpPr txBox="1"/>
          <p:nvPr/>
        </p:nvSpPr>
        <p:spPr>
          <a:xfrm>
            <a:off x="246887" y="1371601"/>
            <a:ext cx="11793413" cy="5102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Regenerace mozku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Během spánku se mozek zbavuje toxických látek, včetně beta-amyloidu spojeného s Alzheimerovou chorobou.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Probíhá konsolidace paměti a zpracování informací získaných během dne.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Obnova tělesných funkcí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Tělo produkuje růstové hormony, které opravují tkáně a podporují růst svalů.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Imunitní systém se posiluje, což zvyšuje obranyschopnost organismu.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Regulace metabolismu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Spánek ovlivňuje produkci hormonů regulujících chuť k jídlu (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leptin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ghrelin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Nedostatek spánku je spojen s vyšším rizikem obezity a cukrovky 2. typu.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Kardiovaskulární zdraví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Kvalitní spánek pomáhá regulovat krevní tlak a snižuje riziko srdečních chorob.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Emoční stabilita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Spánek je klíčový pro regulaci emocí a zvládání stresu.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Nedostatek spánku je spojen s vyšším rizikem deprese a úzkosti.</a:t>
            </a:r>
          </a:p>
        </p:txBody>
      </p:sp>
    </p:spTree>
    <p:extLst>
      <p:ext uri="{BB962C8B-B14F-4D97-AF65-F5344CB8AC3E}">
        <p14:creationId xmlns:p14="http://schemas.microsoft.com/office/powerpoint/2010/main" val="9325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D9C4EBC-E253-3C4A-9FCB-EEA6210038ED}"/>
              </a:ext>
            </a:extLst>
          </p:cNvPr>
          <p:cNvSpPr txBox="1"/>
          <p:nvPr/>
        </p:nvSpPr>
        <p:spPr>
          <a:xfrm>
            <a:off x="394188" y="1696698"/>
            <a:ext cx="11403623" cy="3464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Všichni umřeme, nemá cenu se tím trápit, 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https://uemy.cz/stesti/memento-mori/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Nebojte se smrti, mějte strach z umírání a stárnutí.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Chcete umřít zdraví nebo nemocní? Mladí a zdraví? Staří a nemocní? Staří a zdraví!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Dlouhověkost je koncept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dlouhého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lifespan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zdravého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healthspan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života, dosažení vysokého věku, ale i udržení dobrého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fyzického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duševního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emocionálního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zdraví po nejdelší část života.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41A4F-E1D0-BCE0-3D90-F2AE9FF0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6530FAE-30AF-98B4-7CA5-6791A5A67C3C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Spát!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380B15-9373-30ED-82D9-E6136063CBBF}"/>
              </a:ext>
            </a:extLst>
          </p:cNvPr>
          <p:cNvSpPr txBox="1"/>
          <p:nvPr/>
        </p:nvSpPr>
        <p:spPr>
          <a:xfrm>
            <a:off x="2758626" y="705416"/>
            <a:ext cx="661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Spánek je naprosto zásadní pro naše celkové zdraví a dlouhověkost.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4EF90B-5501-FB83-E8E1-65800B5F9FA0}"/>
              </a:ext>
            </a:extLst>
          </p:cNvPr>
          <p:cNvSpPr txBox="1"/>
          <p:nvPr/>
        </p:nvSpPr>
        <p:spPr>
          <a:xfrm>
            <a:off x="199293" y="1289953"/>
            <a:ext cx="1179341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6. </a:t>
            </a:r>
            <a:r>
              <a:rPr lang="cs-CZ" sz="1600" b="1" dirty="0"/>
              <a:t>Kognitivní funkce</a:t>
            </a:r>
            <a:r>
              <a:rPr lang="cs-CZ" sz="1600" dirty="0"/>
              <a:t>:</a:t>
            </a:r>
          </a:p>
          <a:p>
            <a:r>
              <a:rPr lang="cs-CZ" sz="1600" dirty="0"/>
              <a:t>   - Dostatečný spánek zlepšuje koncentraci, kreativitu, paměť a schopnost řešit problémy.</a:t>
            </a:r>
          </a:p>
          <a:p>
            <a:r>
              <a:rPr lang="cs-CZ" sz="1600" dirty="0"/>
              <a:t>   - Chronický nedostatek spánku může vést k dlouhodobému kognitivnímu poklesu.</a:t>
            </a:r>
          </a:p>
          <a:p>
            <a:endParaRPr lang="cs-CZ" sz="1600" dirty="0"/>
          </a:p>
          <a:p>
            <a:r>
              <a:rPr lang="cs-CZ" sz="1600" dirty="0"/>
              <a:t>7. </a:t>
            </a:r>
            <a:r>
              <a:rPr lang="cs-CZ" sz="1600" b="1" dirty="0"/>
              <a:t>Hormonální rovnováha</a:t>
            </a:r>
            <a:r>
              <a:rPr lang="cs-CZ" sz="1600" dirty="0"/>
              <a:t>:</a:t>
            </a:r>
          </a:p>
          <a:p>
            <a:r>
              <a:rPr lang="cs-CZ" sz="1600" dirty="0"/>
              <a:t>   - Spánek ovlivňuje produkci různých hormonů, včetně melatoninu a kortizolu.</a:t>
            </a:r>
          </a:p>
          <a:p>
            <a:endParaRPr lang="cs-CZ" sz="1600" dirty="0"/>
          </a:p>
          <a:p>
            <a:r>
              <a:rPr lang="cs-CZ" sz="1600" dirty="0"/>
              <a:t>8. </a:t>
            </a:r>
            <a:r>
              <a:rPr lang="cs-CZ" sz="1600" b="1" dirty="0"/>
              <a:t>Podpora dlouhověkosti</a:t>
            </a:r>
            <a:r>
              <a:rPr lang="cs-CZ" sz="1600" dirty="0"/>
              <a:t>:</a:t>
            </a:r>
          </a:p>
          <a:p>
            <a:r>
              <a:rPr lang="cs-CZ" sz="1600" dirty="0"/>
              <a:t>   - Studie ukazují, že lidé s pravidelným spánkovým režimem mají tendenci žít déle.</a:t>
            </a:r>
          </a:p>
          <a:p>
            <a:endParaRPr lang="cs-CZ" sz="1600" dirty="0"/>
          </a:p>
          <a:p>
            <a:r>
              <a:rPr lang="cs-CZ" sz="1600" dirty="0"/>
              <a:t>9. </a:t>
            </a:r>
            <a:r>
              <a:rPr lang="cs-CZ" sz="1600" b="1" dirty="0"/>
              <a:t>Obnova energie</a:t>
            </a:r>
            <a:r>
              <a:rPr lang="cs-CZ" sz="1600" dirty="0"/>
              <a:t>:</a:t>
            </a:r>
          </a:p>
          <a:p>
            <a:r>
              <a:rPr lang="cs-CZ" sz="1600" dirty="0"/>
              <a:t>    - Spánek obnovuje fyzickou energii a mentální bdělost, což je klíčové pro každodenní fungování.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Pro optimální zdraví a dlouhověkost je důležité nejen dostatečné množství spánku (obvykle 7-9 hodin pro dospělé), ale také jeho kvalita. Pravidelný spánkový režim, vhodné spánkové prostředí a zdravé spánkové návyky mohou významně přispět k celkovému zdraví a potenciálně prodloužit život.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521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7E122-6106-6980-ED58-223BDB8EA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DB92378-6740-382B-3206-FFD02DFEABCA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Spát!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87AE25-13BF-774F-3394-1BE9664F9260}"/>
              </a:ext>
            </a:extLst>
          </p:cNvPr>
          <p:cNvSpPr txBox="1"/>
          <p:nvPr/>
        </p:nvSpPr>
        <p:spPr>
          <a:xfrm>
            <a:off x="2758626" y="705416"/>
            <a:ext cx="661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Spánek je naprosto zásadní pro naše celkové zdraví a dlouhověkost.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A43FBD-8D31-9602-210F-637CDBD287DA}"/>
              </a:ext>
            </a:extLst>
          </p:cNvPr>
          <p:cNvSpPr txBox="1"/>
          <p:nvPr/>
        </p:nvSpPr>
        <p:spPr>
          <a:xfrm>
            <a:off x="308117" y="1626763"/>
            <a:ext cx="11575766" cy="426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Dodržujte pravidelný spánkový režim: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choďte spát a vstávejte ve stejnou dobu každý den.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Vytvořte si uklidňující večerní rutinu: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čtení knihy, meditace nebo teplá koupel.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Ideální místo pro spaní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zajistěte si tmavou, tichou a chladnou ložnici, popř. použijte pomůcky jako jsou špunty do uší, maska na spaní.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Omezte kofein a alkohol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zejména v odpoledních a večerních hodinách.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Pravidelně cvičte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ale ne těsně před spaním, cvičení vyplavuje hormony, která vás nabudí.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Vyhněte se těžkým jídlům pozdě večer.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Používejte postel pouze ke spánku a intimním aktivitám.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Usněte do 20 minut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jinak vstaňte a dělejte něco uklidňujícího, dokud se nebudete cítit ospalí.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Meditujte 10 minut denně.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nejste schopni meditovat 10 minut denně, meditujte 20 minut denně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2408A-8A0E-BF30-2EEB-C91D999A7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DD7BD72-A7F0-2A2D-6708-7593091D046F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Štěstí?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AAD208-7E60-44CD-69FF-CF44F35CEA4D}"/>
              </a:ext>
            </a:extLst>
          </p:cNvPr>
          <p:cNvSpPr txBox="1"/>
          <p:nvPr/>
        </p:nvSpPr>
        <p:spPr>
          <a:xfrm>
            <a:off x="5479997" y="705416"/>
            <a:ext cx="1232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Štěstí!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C13CEB-952F-4C95-6755-7B1484EC7C7A}"/>
              </a:ext>
            </a:extLst>
          </p:cNvPr>
          <p:cNvSpPr txBox="1"/>
          <p:nvPr/>
        </p:nvSpPr>
        <p:spPr>
          <a:xfrm>
            <a:off x="3934749" y="1679365"/>
            <a:ext cx="425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 věcí, které Vás budou činit šťastné za 5 let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3FFEFF-BB7C-1F03-A300-C5618D079558}"/>
              </a:ext>
            </a:extLst>
          </p:cNvPr>
          <p:cNvSpPr txBox="1"/>
          <p:nvPr/>
        </p:nvSpPr>
        <p:spPr>
          <a:xfrm>
            <a:off x="760475" y="3932141"/>
            <a:ext cx="1067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/>
              </a:rPr>
              <a:t>Krátkodobě jsi tak dobrý, jako tvá intenzita. Dlouhodobě jsi pouze tak dobrý, jako tvá konzistence.</a:t>
            </a:r>
          </a:p>
          <a:p>
            <a:endParaRPr lang="cs-CZ" dirty="0"/>
          </a:p>
          <a:p>
            <a:pPr algn="ctr"/>
            <a:r>
              <a:rPr lang="cs-CZ" dirty="0">
                <a:effectLst/>
              </a:rPr>
              <a:t>Štěstí je jako motýl. Čím víc ho pronásledujete, tím víc vám uniká. Pokud ale obrátíte pozornost k jiným věcem kolem sebe, přiletí a zlehka se Vám posadí na rameno.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F37769-99F7-9411-AFEE-381B1654025A}"/>
              </a:ext>
            </a:extLst>
          </p:cNvPr>
          <p:cNvSpPr txBox="1"/>
          <p:nvPr/>
        </p:nvSpPr>
        <p:spPr>
          <a:xfrm>
            <a:off x="4428986" y="2348204"/>
            <a:ext cx="3269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Dobré zdraví a fyzická kondice</a:t>
            </a:r>
          </a:p>
          <a:p>
            <a:r>
              <a:rPr lang="cs-CZ" dirty="0"/>
              <a:t>Silné rodinné vztahy</a:t>
            </a:r>
          </a:p>
          <a:p>
            <a:r>
              <a:rPr lang="cs-CZ" dirty="0"/>
              <a:t>Smysluplné aktivity nebo koníčky</a:t>
            </a:r>
          </a:p>
          <a:p>
            <a:r>
              <a:rPr lang="cs-CZ" dirty="0"/>
              <a:t>Přátelství a sociální vazby</a:t>
            </a:r>
          </a:p>
        </p:txBody>
      </p:sp>
    </p:spTree>
    <p:extLst>
      <p:ext uri="{BB962C8B-B14F-4D97-AF65-F5344CB8AC3E}">
        <p14:creationId xmlns:p14="http://schemas.microsoft.com/office/powerpoint/2010/main" val="9776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512FE-AD6F-918B-AEF2-7A39BCF81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142578F2-4A4D-C75B-B71F-3975C150F478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Myslet!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dítě!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8C0C5-05DA-C5AE-FEEE-D83F2F21E27B}"/>
              </a:ext>
            </a:extLst>
          </p:cNvPr>
          <p:cNvSpPr txBox="1"/>
          <p:nvPr/>
        </p:nvSpPr>
        <p:spPr>
          <a:xfrm>
            <a:off x="280357" y="901898"/>
            <a:ext cx="11631285" cy="5459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Tato země není pro starý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adaptovat se, vstřebávat nové poznatky, stimulovat mozek a smysly.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mých mladých let to bylo lepší!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 Nebylo, bylo to jen jiné, jako je to jiné teď, a bude jiné za pár let. Kdo se nepřizpůsobí ten zakrní,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zapškne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umře zapomenut.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Poznávej mladé a mládí!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nepoužíváš, to nepotřebuješ!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Věci nemusí vždy dávat smysl, kolikrát to není ani žádoucí. Potřebujete nové podněty, vzruchy, vykolejit mozek.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Hrát si neznamená ztrácet čas! Hrát si znamená trénovat mozek!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 k čemu to je dobré“ je věta lidí bez fantazie. Nestyďte se učit nové věci. Nebojte se toho, co si o vás pomyslí ostatní.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Nikdy není pozdě začít, nikdy.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Nebudete nikdy dobře hrát na hudební nástroj. No a co? Pořád můžete hrát pro svou radost.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1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13D08-4A2D-2FC0-9905-29C294DD5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862ED03B-A0AC-C4FA-1373-C833B13FD24F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Myslet!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dítě!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93A634-6762-EBF6-B0E8-4285547456C0}"/>
              </a:ext>
            </a:extLst>
          </p:cNvPr>
          <p:cNvSpPr txBox="1"/>
          <p:nvPr/>
        </p:nvSpPr>
        <p:spPr>
          <a:xfrm>
            <a:off x="248119" y="865322"/>
            <a:ext cx="11631285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1. </a:t>
            </a:r>
            <a:r>
              <a:rPr lang="cs-CZ" b="1" dirty="0"/>
              <a:t>Učení se novému jazyku</a:t>
            </a:r>
            <a:r>
              <a:rPr lang="cs-CZ" dirty="0"/>
              <a:t>: jakýkoli věk je stále vhodný pro osvojování cizích jazyků, což výrazně stimuluje mozek.</a:t>
            </a:r>
          </a:p>
          <a:p>
            <a:pPr>
              <a:lnSpc>
                <a:spcPct val="150000"/>
              </a:lnSpc>
            </a:pPr>
            <a:r>
              <a:rPr lang="cs-CZ" dirty="0"/>
              <a:t>2. </a:t>
            </a:r>
            <a:r>
              <a:rPr lang="cs-CZ" b="1" dirty="0"/>
              <a:t>Hraní na hudební nástroj</a:t>
            </a:r>
            <a:r>
              <a:rPr lang="cs-CZ" dirty="0"/>
              <a:t>: Pokud už na nějaký hrajete, pokračujte. Pokud ne, začněte se učit. Posiluje koordinaci mozku a svalů, zlepšuje kognitivní schopnosti.</a:t>
            </a:r>
          </a:p>
          <a:p>
            <a:pPr>
              <a:lnSpc>
                <a:spcPct val="150000"/>
              </a:lnSpc>
            </a:pPr>
            <a:r>
              <a:rPr lang="cs-CZ" dirty="0"/>
              <a:t>3.</a:t>
            </a:r>
            <a:r>
              <a:rPr lang="cs-CZ" b="1" dirty="0"/>
              <a:t> Řešení hlavolamů a hádanek</a:t>
            </a:r>
            <a:r>
              <a:rPr lang="cs-CZ" dirty="0"/>
              <a:t>: Sudoku, křížovky nebo složitější logické hádanky jsou skvělé pro udržení mentální ostrosti. Opakující se a rutina není tak dobré. Luštěním </a:t>
            </a:r>
            <a:r>
              <a:rPr lang="cs-CZ"/>
              <a:t>sudoku pořád dokola </a:t>
            </a:r>
            <a:r>
              <a:rPr lang="cs-CZ" dirty="0"/>
              <a:t>budete dobří jen v luštění sudoku.</a:t>
            </a:r>
          </a:p>
          <a:p>
            <a:pPr>
              <a:lnSpc>
                <a:spcPct val="150000"/>
              </a:lnSpc>
            </a:pPr>
            <a:r>
              <a:rPr lang="cs-CZ" dirty="0"/>
              <a:t>4. </a:t>
            </a:r>
            <a:r>
              <a:rPr lang="cs-CZ" b="1" dirty="0"/>
              <a:t>Čtení různorodé literatury</a:t>
            </a:r>
            <a:r>
              <a:rPr lang="cs-CZ" dirty="0"/>
              <a:t>: Střídejte beletrii s naučnou literaturou, čtěte o tématech mimo váš běžný obor.</a:t>
            </a:r>
          </a:p>
          <a:p>
            <a:pPr>
              <a:lnSpc>
                <a:spcPct val="150000"/>
              </a:lnSpc>
            </a:pPr>
            <a:r>
              <a:rPr lang="cs-CZ" dirty="0"/>
              <a:t>5. </a:t>
            </a:r>
            <a:r>
              <a:rPr lang="cs-CZ" b="1" dirty="0"/>
              <a:t>Hry</a:t>
            </a:r>
            <a:r>
              <a:rPr lang="cs-CZ" dirty="0"/>
              <a:t>: Šachy, go nebo i moderní deskové hry podporují strategické myšlení a paměť. Počítačové koordinaci, myšlení. Hry nejsou pro děti, hry jsou pro všechny! Objev v sobě zase dítě. Čím více interakcí, tím lépe = 3D hry &gt; 2D hry.</a:t>
            </a:r>
          </a:p>
          <a:p>
            <a:pPr>
              <a:lnSpc>
                <a:spcPct val="150000"/>
              </a:lnSpc>
            </a:pPr>
            <a:r>
              <a:rPr lang="cs-CZ" dirty="0"/>
              <a:t>6. </a:t>
            </a:r>
            <a:r>
              <a:rPr lang="cs-CZ" b="1" dirty="0"/>
              <a:t>Digitální technologie</a:t>
            </a:r>
            <a:r>
              <a:rPr lang="cs-CZ" dirty="0"/>
              <a:t>: Učte se nové technologie, aplikace nebo programování. To pomáhá udržet krok s měnícím se světem.</a:t>
            </a:r>
          </a:p>
          <a:p>
            <a:pPr>
              <a:lnSpc>
                <a:spcPct val="150000"/>
              </a:lnSpc>
            </a:pPr>
            <a:r>
              <a:rPr lang="cs-CZ" dirty="0"/>
              <a:t>7. </a:t>
            </a:r>
            <a:r>
              <a:rPr lang="cs-CZ" b="1" dirty="0"/>
              <a:t>Kreativní koníčky</a:t>
            </a:r>
            <a:r>
              <a:rPr lang="cs-CZ" dirty="0"/>
              <a:t>: Malování, psaní, fotografování nebo jiné umělecké činnosti stimulují kreativní části mozku.</a:t>
            </a:r>
          </a:p>
          <a:p>
            <a:pPr>
              <a:lnSpc>
                <a:spcPct val="150000"/>
              </a:lnSpc>
            </a:pPr>
            <a:r>
              <a:rPr lang="cs-CZ" dirty="0"/>
              <a:t>8. </a:t>
            </a:r>
            <a:r>
              <a:rPr lang="cs-CZ" b="1" dirty="0"/>
              <a:t>Kurzy a workshopy</a:t>
            </a:r>
            <a:r>
              <a:rPr lang="cs-CZ" dirty="0"/>
              <a:t>: Účastněte se vzdělávacích kurzů, ať už online nebo osobně, v oblastech vašeho zájmu.</a:t>
            </a:r>
          </a:p>
          <a:p>
            <a:pPr>
              <a:lnSpc>
                <a:spcPct val="150000"/>
              </a:lnSpc>
            </a:pPr>
            <a:r>
              <a:rPr lang="cs-CZ" dirty="0"/>
              <a:t>9. </a:t>
            </a:r>
            <a:r>
              <a:rPr lang="cs-CZ" b="1" dirty="0"/>
              <a:t>Mentoring nebo dobrovolnictví</a:t>
            </a:r>
            <a:r>
              <a:rPr lang="cs-CZ" dirty="0"/>
              <a:t>: Předávání znalostí mladším generacím stimuluje mozek a poskytuje sociální interakci.</a:t>
            </a:r>
          </a:p>
          <a:p>
            <a:pPr>
              <a:lnSpc>
                <a:spcPct val="150000"/>
              </a:lnSpc>
            </a:pPr>
            <a:r>
              <a:rPr lang="cs-CZ" dirty="0"/>
              <a:t>10. </a:t>
            </a:r>
            <a:r>
              <a:rPr lang="cs-CZ" b="1" dirty="0"/>
              <a:t>Cestování a poznávání nových kultur</a:t>
            </a:r>
            <a:r>
              <a:rPr lang="cs-CZ" dirty="0"/>
              <a:t>: Plánování cest a návštěva nových míst stimuluje mozek novými vjemy a zážitky.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8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A681A-6E09-CCD7-1A87-47A60668C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15684353-4FFB-1E20-BFD9-C83015EC5E13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Myslet!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dítě!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DFF169-0584-1D05-1177-E08A3B0821CF}"/>
              </a:ext>
            </a:extLst>
          </p:cNvPr>
          <p:cNvSpPr txBox="1"/>
          <p:nvPr/>
        </p:nvSpPr>
        <p:spPr>
          <a:xfrm>
            <a:off x="248119" y="865322"/>
            <a:ext cx="1163128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Tanec!</a:t>
            </a:r>
            <a:r>
              <a:rPr lang="cs-CZ" dirty="0"/>
              <a:t> Spojení hudby, rytmu, pohybu, žádný krok není stejný, interakce s partnerem, s prostředím</a:t>
            </a:r>
          </a:p>
          <a:p>
            <a:endParaRPr lang="cs-CZ" b="1" dirty="0"/>
          </a:p>
          <a:p>
            <a:r>
              <a:rPr lang="cs-CZ" b="1" dirty="0"/>
              <a:t>Fyzická aktivita, VO2Max, síla! </a:t>
            </a:r>
            <a:r>
              <a:rPr lang="cs-CZ" b="1" u="sng" dirty="0">
                <a:hlinkClick r:id="rId2"/>
              </a:rPr>
              <a:t>https://pubmed.ncbi.nlm.nih.gov/39159379/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Nebojte se změny. </a:t>
            </a:r>
            <a:endParaRPr lang="cs-CZ" dirty="0"/>
          </a:p>
          <a:p>
            <a:r>
              <a:rPr lang="cs-CZ" dirty="0"/>
              <a:t>Změňte rutinu, neopakujte pořád ty stejné věci. Pravidelně měňte své denní návyky, používejte opačnou ruku pro běžné úkony, choďte do práce jinou cestou. Mozek potřebuje stimulovat, ne unavovat.</a:t>
            </a:r>
          </a:p>
          <a:p>
            <a:r>
              <a:rPr lang="cs-CZ" dirty="0"/>
              <a:t>Klíčem je pravidelnost a rozmanitost. Střídejte různé aktivity a snažte se je začlenit do každodenního života. Pamatujte, že každý mozek je jedinečný, takže je důležité najít aktivity, které vás baví a motivují k pravidelnému tréninku.</a:t>
            </a:r>
          </a:p>
          <a:p>
            <a:endParaRPr lang="cs-CZ" b="1" dirty="0"/>
          </a:p>
          <a:p>
            <a:r>
              <a:rPr lang="cs-CZ" b="1" dirty="0"/>
              <a:t>Tip: </a:t>
            </a:r>
            <a:r>
              <a:rPr lang="cs-CZ" dirty="0"/>
              <a:t>Naučit se žonglovat je vynikající nápad pro kognitivní stimulaci! Žonglování má mnoho výhod pro mozek a zdraví.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1. </a:t>
            </a:r>
            <a:r>
              <a:rPr lang="cs-CZ" b="1" dirty="0"/>
              <a:t>Koordinace oko-ruka</a:t>
            </a:r>
            <a:r>
              <a:rPr lang="cs-CZ" dirty="0"/>
              <a:t>: Žonglování výrazně zlepšuje koordinaci mezi očima a rukama, což je důležitá kognitivní dovednost.</a:t>
            </a:r>
          </a:p>
          <a:p>
            <a:r>
              <a:rPr lang="cs-CZ" dirty="0"/>
              <a:t>2. </a:t>
            </a:r>
            <a:r>
              <a:rPr lang="cs-CZ" b="1" dirty="0"/>
              <a:t>Prostorové vnímání</a:t>
            </a:r>
            <a:r>
              <a:rPr lang="cs-CZ" dirty="0"/>
              <a:t>: Pomáhá zlepšit vnímání prostoru a odhad vzdáleností.</a:t>
            </a:r>
          </a:p>
          <a:p>
            <a:r>
              <a:rPr lang="cs-CZ" dirty="0"/>
              <a:t>3. </a:t>
            </a:r>
            <a:r>
              <a:rPr lang="cs-CZ" b="1" dirty="0"/>
              <a:t>Soustředění</a:t>
            </a:r>
            <a:r>
              <a:rPr lang="cs-CZ" dirty="0"/>
              <a:t>: Vyžaduje intenzivní soustředění, což trénuje schopnost udržet pozornost.</a:t>
            </a:r>
          </a:p>
          <a:p>
            <a:r>
              <a:rPr lang="cs-CZ" dirty="0"/>
              <a:t>4. </a:t>
            </a:r>
            <a:r>
              <a:rPr lang="cs-CZ" b="1" dirty="0" err="1"/>
              <a:t>Neuroplasticita</a:t>
            </a:r>
            <a:r>
              <a:rPr lang="cs-CZ" dirty="0"/>
              <a:t>: Učení se nové komplexní dovednosti podporuje </a:t>
            </a:r>
            <a:r>
              <a:rPr lang="cs-CZ" dirty="0" err="1"/>
              <a:t>neuroplasticitu</a:t>
            </a:r>
            <a:r>
              <a:rPr lang="cs-CZ" dirty="0"/>
              <a:t> – schopnost mozku vytvářet nová spojení.</a:t>
            </a:r>
          </a:p>
          <a:p>
            <a:r>
              <a:rPr lang="cs-CZ" dirty="0"/>
              <a:t>5. </a:t>
            </a:r>
            <a:r>
              <a:rPr lang="cs-CZ" b="1" dirty="0"/>
              <a:t>Bilaterální koordinace</a:t>
            </a:r>
            <a:r>
              <a:rPr lang="cs-CZ" dirty="0"/>
              <a:t>: Zapojuje obě hemisféry mozku, což podporuje celkovou mozkovou aktivitu.</a:t>
            </a:r>
          </a:p>
          <a:p>
            <a:r>
              <a:rPr lang="cs-CZ" dirty="0"/>
              <a:t>6. </a:t>
            </a:r>
            <a:r>
              <a:rPr lang="cs-CZ" b="1" dirty="0"/>
              <a:t>Snížení stresu</a:t>
            </a:r>
            <a:r>
              <a:rPr lang="cs-CZ" dirty="0"/>
              <a:t>: Může fungovat jako forma meditace v pohybu, pomáhající snižovat stres.</a:t>
            </a:r>
          </a:p>
          <a:p>
            <a:r>
              <a:rPr lang="cs-CZ" dirty="0"/>
              <a:t>7. </a:t>
            </a:r>
            <a:r>
              <a:rPr lang="cs-CZ" b="1" dirty="0"/>
              <a:t>Fyzická aktivita</a:t>
            </a:r>
            <a:r>
              <a:rPr lang="cs-CZ" dirty="0"/>
              <a:t>: Poskytuje mírnou formu cvičení, která je šetrná ke kloubům.</a:t>
            </a:r>
          </a:p>
          <a:p>
            <a:r>
              <a:rPr lang="cs-CZ" dirty="0"/>
              <a:t>8. </a:t>
            </a:r>
            <a:r>
              <a:rPr lang="cs-CZ" b="1" dirty="0"/>
              <a:t>Sebevědomí</a:t>
            </a:r>
            <a:r>
              <a:rPr lang="cs-CZ" dirty="0"/>
              <a:t>: Zvládnutí nové dovednosti může posílit sebevědomí a pocit úspěchu.</a:t>
            </a:r>
          </a:p>
        </p:txBody>
      </p:sp>
    </p:spTree>
    <p:extLst>
      <p:ext uri="{BB962C8B-B14F-4D97-AF65-F5344CB8AC3E}">
        <p14:creationId xmlns:p14="http://schemas.microsoft.com/office/powerpoint/2010/main" val="538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0821B-D033-C21D-F232-CD4C4C886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D65143E-3195-3A51-6ACD-3E1607149364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E8DFC65-7227-C68B-7A40-A09E590D8D9A}"/>
              </a:ext>
            </a:extLst>
          </p:cNvPr>
          <p:cNvSpPr txBox="1"/>
          <p:nvPr/>
        </p:nvSpPr>
        <p:spPr>
          <a:xfrm>
            <a:off x="3867150" y="82117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466EB76-9640-0830-1C66-9178953BE529}"/>
              </a:ext>
            </a:extLst>
          </p:cNvPr>
          <p:cNvSpPr txBox="1"/>
          <p:nvPr/>
        </p:nvSpPr>
        <p:spPr>
          <a:xfrm>
            <a:off x="167055" y="1417320"/>
            <a:ext cx="11793414" cy="5221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Snížení stresu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Silné sociální vazby pomáhají snižovat hladiny stresových hormonů v těle.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Emoční podpora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Přátelé a rodina poskytují emoční oporu v těžkých časech, pocit, že někam patříme, pozitivně ovlivňuje mentální zdraví.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Kognitivní stimulace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Sociální interakce udržují mozek aktivní a podporují kognitivní funkce.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Snižují riziko demence a Alzheimerovy choroby.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Praktická pomoc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Přátelé a rodina mohou poskytnout praktickou pomoc v nemoci nebo stáří.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Smysl života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Vztahy dávají našemu životu smysl a účel. Pocit smysluplnosti je spojen s delším životem.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Imunitní systém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Pozitivní sociální interakce posilují imunitní systém.</a:t>
            </a:r>
          </a:p>
        </p:txBody>
      </p:sp>
    </p:spTree>
    <p:extLst>
      <p:ext uri="{BB962C8B-B14F-4D97-AF65-F5344CB8AC3E}">
        <p14:creationId xmlns:p14="http://schemas.microsoft.com/office/powerpoint/2010/main" val="3161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A77F-D0B6-1E41-3174-23B3157B9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98F664B-8217-A814-858D-AF9C34026943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3A18F1-60E9-EFCE-5117-187DBA12280A}"/>
              </a:ext>
            </a:extLst>
          </p:cNvPr>
          <p:cNvSpPr txBox="1"/>
          <p:nvPr/>
        </p:nvSpPr>
        <p:spPr>
          <a:xfrm>
            <a:off x="3867150" y="82117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D4981F9-A3F3-A345-09EB-69EE4315B942}"/>
              </a:ext>
            </a:extLst>
          </p:cNvPr>
          <p:cNvSpPr txBox="1"/>
          <p:nvPr/>
        </p:nvSpPr>
        <p:spPr>
          <a:xfrm>
            <a:off x="199293" y="1306264"/>
            <a:ext cx="11793414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7. </a:t>
            </a:r>
            <a:r>
              <a:rPr lang="cs-CZ" b="1" dirty="0"/>
              <a:t>Kardiovaskulární zdraví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Sociální podpora je spojena s nižším rizikem srdečních onemocnění.</a:t>
            </a:r>
          </a:p>
          <a:p>
            <a:pPr>
              <a:lnSpc>
                <a:spcPct val="150000"/>
              </a:lnSpc>
            </a:pPr>
            <a:r>
              <a:rPr lang="cs-CZ" dirty="0"/>
              <a:t>- Může pomoci snižovat krevní tlak a zlepšovat srdeční funkce.</a:t>
            </a:r>
          </a:p>
          <a:p>
            <a:pPr>
              <a:lnSpc>
                <a:spcPct val="150000"/>
              </a:lnSpc>
            </a:pPr>
            <a:r>
              <a:rPr lang="cs-CZ" dirty="0"/>
              <a:t>8. </a:t>
            </a:r>
            <a:r>
              <a:rPr lang="cs-CZ" b="1" dirty="0"/>
              <a:t>Rychlejší zotavení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Lidé se silnými sociálními vazbami se často rychleji zotavují z nemocí a operací.</a:t>
            </a:r>
          </a:p>
          <a:p>
            <a:pPr>
              <a:lnSpc>
                <a:spcPct val="150000"/>
              </a:lnSpc>
            </a:pPr>
            <a:r>
              <a:rPr lang="cs-CZ" dirty="0"/>
              <a:t>9. </a:t>
            </a:r>
            <a:r>
              <a:rPr lang="cs-CZ" b="1" dirty="0"/>
              <a:t>Prevence deprese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Sociální interakce snižují riziko deprese, která může zkracovat život.</a:t>
            </a:r>
          </a:p>
          <a:p>
            <a:pPr>
              <a:lnSpc>
                <a:spcPct val="150000"/>
              </a:lnSpc>
            </a:pPr>
            <a:r>
              <a:rPr lang="cs-CZ" dirty="0"/>
              <a:t>10. </a:t>
            </a:r>
            <a:r>
              <a:rPr lang="cs-CZ" b="1" dirty="0"/>
              <a:t>Hormonální rovnováha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Pozitivní sociální interakce podporují produkci "hormonů štěstí" jako oxytocin a serotonin.</a:t>
            </a:r>
          </a:p>
          <a:p>
            <a:pPr>
              <a:lnSpc>
                <a:spcPct val="150000"/>
              </a:lnSpc>
            </a:pPr>
            <a:r>
              <a:rPr lang="cs-CZ" dirty="0"/>
              <a:t>11. </a:t>
            </a:r>
            <a:r>
              <a:rPr lang="cs-CZ" b="1" dirty="0"/>
              <a:t>Snížení rizika izolace ve stáří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Silné sociální sítě snižují riziko sociální izolace, která je spojena s rychlejším kognitivním úpadkem.</a:t>
            </a:r>
          </a:p>
          <a:p>
            <a:pPr>
              <a:lnSpc>
                <a:spcPct val="150000"/>
              </a:lnSpc>
            </a:pPr>
            <a:r>
              <a:rPr lang="cs-CZ" dirty="0"/>
              <a:t>12. </a:t>
            </a:r>
            <a:r>
              <a:rPr lang="cs-CZ" b="1" dirty="0"/>
              <a:t>Smích a radost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Sociální interakce často přinášejí smích a radost, což má pozitivní vliv na celkové zdraví.</a:t>
            </a:r>
          </a:p>
        </p:txBody>
      </p:sp>
    </p:spTree>
    <p:extLst>
      <p:ext uri="{BB962C8B-B14F-4D97-AF65-F5344CB8AC3E}">
        <p14:creationId xmlns:p14="http://schemas.microsoft.com/office/powerpoint/2010/main" val="24571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A352-4C7C-3B24-25EB-3A8760F4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B9005AC-D0D7-388B-11E1-092C783A9CF3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CEC5673-E51C-C1BB-2665-FF3F2F33A2D2}"/>
              </a:ext>
            </a:extLst>
          </p:cNvPr>
          <p:cNvSpPr txBox="1"/>
          <p:nvPr/>
        </p:nvSpPr>
        <p:spPr>
          <a:xfrm>
            <a:off x="3867150" y="82117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DE22AB-99FF-7DC6-F614-2C0B2020E086}"/>
              </a:ext>
            </a:extLst>
          </p:cNvPr>
          <p:cNvSpPr txBox="1"/>
          <p:nvPr/>
        </p:nvSpPr>
        <p:spPr>
          <a:xfrm>
            <a:off x="199293" y="1306264"/>
            <a:ext cx="11793414" cy="558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Modré zóny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dirty="0"/>
              <a:t>Modré zóny jsou velmi zajímavým a důležitým konceptem v oblasti dlouhověkosti a zdravého životního stylu. Tento termín poprvé použil Dan </a:t>
            </a:r>
            <a:r>
              <a:rPr lang="cs-CZ" dirty="0" err="1"/>
              <a:t>Buettner</a:t>
            </a:r>
            <a:r>
              <a:rPr lang="cs-CZ" dirty="0"/>
              <a:t> ve spolupráci s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Geographic</a:t>
            </a:r>
            <a:r>
              <a:rPr lang="cs-CZ" dirty="0"/>
              <a:t> a označuje jím místa na světě, kde lidé žijí prokazatelně déle a zdravěji než průměrná populace.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Okinawa (Japonsko), Sardinie (Itálie), </a:t>
            </a:r>
            <a:r>
              <a:rPr lang="cs-CZ" dirty="0" err="1"/>
              <a:t>Nicoya</a:t>
            </a:r>
            <a:r>
              <a:rPr lang="cs-CZ" dirty="0"/>
              <a:t> (Kostarika), </a:t>
            </a:r>
            <a:r>
              <a:rPr lang="cs-CZ" dirty="0" err="1"/>
              <a:t>Ikaria</a:t>
            </a:r>
            <a:r>
              <a:rPr lang="cs-CZ" dirty="0"/>
              <a:t> (Řecko), Loma Linda (Kalifornie, USA)</a:t>
            </a:r>
          </a:p>
          <a:p>
            <a:r>
              <a:rPr lang="cs-CZ" dirty="0"/>
              <a:t> </a:t>
            </a:r>
          </a:p>
          <a:p>
            <a:pPr>
              <a:lnSpc>
                <a:spcPct val="150000"/>
              </a:lnSpc>
            </a:pPr>
            <a:r>
              <a:rPr lang="cs-CZ" dirty="0"/>
              <a:t>1. </a:t>
            </a:r>
            <a:r>
              <a:rPr lang="cs-CZ" b="1" dirty="0"/>
              <a:t>Silné sociální vazby</a:t>
            </a:r>
            <a:r>
              <a:rPr lang="cs-CZ" dirty="0"/>
              <a:t>: Lidé v modrých zónách mají tendenci žít v úzkých komunitách a udržovat silné rodinné vztahy.</a:t>
            </a:r>
          </a:p>
          <a:p>
            <a:pPr>
              <a:lnSpc>
                <a:spcPct val="150000"/>
              </a:lnSpc>
            </a:pPr>
            <a:r>
              <a:rPr lang="cs-CZ" dirty="0"/>
              <a:t>2. </a:t>
            </a:r>
            <a:r>
              <a:rPr lang="cs-CZ" b="1" dirty="0"/>
              <a:t>Rostlinná strava</a:t>
            </a:r>
            <a:r>
              <a:rPr lang="cs-CZ" dirty="0"/>
              <a:t>: Většina jejich stravy je založena na rostlinných potravinách, s omezeným příjmem masa.</a:t>
            </a:r>
          </a:p>
          <a:p>
            <a:pPr>
              <a:lnSpc>
                <a:spcPct val="150000"/>
              </a:lnSpc>
            </a:pPr>
            <a:r>
              <a:rPr lang="cs-CZ" dirty="0"/>
              <a:t>3. </a:t>
            </a:r>
            <a:r>
              <a:rPr lang="cs-CZ" b="1" dirty="0"/>
              <a:t>Pravidelná přirozená fyzická aktivita</a:t>
            </a:r>
            <a:r>
              <a:rPr lang="cs-CZ" dirty="0"/>
              <a:t>: Pohyb je integrován do každodenního života, např. chůze, zahradničení.</a:t>
            </a:r>
          </a:p>
          <a:p>
            <a:pPr>
              <a:lnSpc>
                <a:spcPct val="150000"/>
              </a:lnSpc>
            </a:pPr>
            <a:r>
              <a:rPr lang="cs-CZ" dirty="0"/>
              <a:t>4. </a:t>
            </a:r>
            <a:r>
              <a:rPr lang="cs-CZ" b="1" dirty="0"/>
              <a:t>Smysl života</a:t>
            </a:r>
            <a:r>
              <a:rPr lang="cs-CZ" dirty="0"/>
              <a:t>: Mají jasný důvod pro svou existenci, což jim dává smysl a cíl.</a:t>
            </a:r>
          </a:p>
          <a:p>
            <a:pPr>
              <a:lnSpc>
                <a:spcPct val="150000"/>
              </a:lnSpc>
            </a:pPr>
            <a:r>
              <a:rPr lang="cs-CZ" dirty="0"/>
              <a:t>5. </a:t>
            </a:r>
            <a:r>
              <a:rPr lang="cs-CZ" b="1" dirty="0"/>
              <a:t>Zvládání stresu</a:t>
            </a:r>
            <a:r>
              <a:rPr lang="cs-CZ" dirty="0"/>
              <a:t>: Praktikují pravidelné aktivity pro snížení stresu, jako je modlitba, meditace nebo siesta.</a:t>
            </a:r>
          </a:p>
          <a:p>
            <a:pPr>
              <a:lnSpc>
                <a:spcPct val="150000"/>
              </a:lnSpc>
            </a:pPr>
            <a:r>
              <a:rPr lang="cs-CZ" dirty="0"/>
              <a:t>6. </a:t>
            </a:r>
            <a:r>
              <a:rPr lang="cs-CZ" b="1" dirty="0"/>
              <a:t>Zapojení do komunity</a:t>
            </a:r>
            <a:r>
              <a:rPr lang="cs-CZ" dirty="0"/>
              <a:t>: Často se účastní náboženských nebo společenských skupin.</a:t>
            </a:r>
          </a:p>
          <a:p>
            <a:pPr>
              <a:lnSpc>
                <a:spcPct val="150000"/>
              </a:lnSpc>
            </a:pPr>
            <a:r>
              <a:rPr lang="cs-CZ" dirty="0"/>
              <a:t>7. </a:t>
            </a:r>
            <a:r>
              <a:rPr lang="cs-CZ" b="1" dirty="0"/>
              <a:t>Rodina na prvním místě</a:t>
            </a:r>
            <a:r>
              <a:rPr lang="cs-CZ" dirty="0"/>
              <a:t>: Starají se o starší členy rodiny a investují do svých dětí.</a:t>
            </a:r>
          </a:p>
          <a:p>
            <a:pPr>
              <a:lnSpc>
                <a:spcPct val="150000"/>
              </a:lnSpc>
            </a:pPr>
            <a:r>
              <a:rPr lang="cs-CZ" dirty="0"/>
              <a:t>8. </a:t>
            </a:r>
            <a:r>
              <a:rPr lang="cs-CZ" b="1" dirty="0"/>
              <a:t>Správné společenské kruhy</a:t>
            </a:r>
            <a:r>
              <a:rPr lang="cs-CZ" dirty="0"/>
              <a:t>: Obklopují se lidmi, kteří podporují zdravé chování.</a:t>
            </a:r>
          </a:p>
        </p:txBody>
      </p:sp>
    </p:spTree>
    <p:extLst>
      <p:ext uri="{BB962C8B-B14F-4D97-AF65-F5344CB8AC3E}">
        <p14:creationId xmlns:p14="http://schemas.microsoft.com/office/powerpoint/2010/main" val="593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AA432-7037-62EC-BD99-597267BD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F6B0651A-AF0D-AE7A-E6FA-5B83CC91B78B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58E8E1-779C-E0F0-AC3C-D44D3F0F921F}"/>
              </a:ext>
            </a:extLst>
          </p:cNvPr>
          <p:cNvSpPr txBox="1"/>
          <p:nvPr/>
        </p:nvSpPr>
        <p:spPr>
          <a:xfrm>
            <a:off x="3867150" y="78638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0EBC97-BBFE-237E-AAAE-E49224F90E62}"/>
              </a:ext>
            </a:extLst>
          </p:cNvPr>
          <p:cNvSpPr txBox="1"/>
          <p:nvPr/>
        </p:nvSpPr>
        <p:spPr>
          <a:xfrm>
            <a:off x="199293" y="1891480"/>
            <a:ext cx="11793414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Koncept modrých zón zdůrazňuje, že dlouhověkost není jen o individuálním chování, ale také o sociálním a kulturním prostředí. Potvrzuje, že sociální vazby a životní styl komunity mají zásadní vliv na naše zdraví a délku života.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Studie opakovaně ukazují, že lidé se silnými sociálními vazbami žijí v průměru déle a zdravěji než ti, kteří jsou sociálně izolovaní. Proto je udržování a rozvíjení sociálních vztahů důležitou součástí strategie pro zdravý a dlouhý život.</a:t>
            </a:r>
          </a:p>
        </p:txBody>
      </p:sp>
    </p:spTree>
    <p:extLst>
      <p:ext uri="{BB962C8B-B14F-4D97-AF65-F5344CB8AC3E}">
        <p14:creationId xmlns:p14="http://schemas.microsoft.com/office/powerpoint/2010/main" val="4461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3B2DBA7D-EA75-6E7E-A120-D7D04687A2E7}"/>
              </a:ext>
            </a:extLst>
          </p:cNvPr>
          <p:cNvSpPr txBox="1"/>
          <p:nvPr/>
        </p:nvSpPr>
        <p:spPr>
          <a:xfrm>
            <a:off x="2627435" y="474784"/>
            <a:ext cx="693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Kdo mi pomůže?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5023CE-B1BD-EADC-BF82-C479F4D0FCF6}"/>
              </a:ext>
            </a:extLst>
          </p:cNvPr>
          <p:cNvSpPr txBox="1"/>
          <p:nvPr/>
        </p:nvSpPr>
        <p:spPr>
          <a:xfrm>
            <a:off x="675542" y="2162908"/>
            <a:ext cx="108409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biologie,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genetika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CRISPR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medicína, veřejné zdraví, životní styl, životní prostředí, chemie. Výzkum buněčného stárnutí, nemocí souvisejících s věkem a potenciálních zásahů, které by zpomalily nebo zvrátily procesy stárnutí, prodloužily věk dožití. 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698BAA-D0E7-0C12-4FD5-E68C66F72A30}"/>
              </a:ext>
            </a:extLst>
          </p:cNvPr>
          <p:cNvSpPr txBox="1"/>
          <p:nvPr/>
        </p:nvSpPr>
        <p:spPr>
          <a:xfrm>
            <a:off x="675541" y="3771763"/>
            <a:ext cx="10622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problémy cizích lidí jsou jejich problémy, ne vaše, stejně tak vaše problémy jsou vaše problémy, ne jejich. 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D4F4777-A58A-A7AD-06A3-0F6FD341D9B2}"/>
              </a:ext>
            </a:extLst>
          </p:cNvPr>
          <p:cNvSpPr txBox="1"/>
          <p:nvPr/>
        </p:nvSpPr>
        <p:spPr>
          <a:xfrm>
            <a:off x="675541" y="5102333"/>
            <a:ext cx="10622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nikdo jiný to za vás nakonec nevyřeší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8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20CCA-2DB2-BB00-BA6E-CDEB1A9A8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043CEE0-E7F2-E60B-EBDF-F9219242A566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D50F474-A78E-D6B0-DB0F-4A21FAE466B1}"/>
              </a:ext>
            </a:extLst>
          </p:cNvPr>
          <p:cNvSpPr txBox="1"/>
          <p:nvPr/>
        </p:nvSpPr>
        <p:spPr>
          <a:xfrm>
            <a:off x="3867150" y="78638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5E365B2-CC3B-7FEB-0CD7-2F94BC94E2F3}"/>
              </a:ext>
            </a:extLst>
          </p:cNvPr>
          <p:cNvSpPr txBox="1"/>
          <p:nvPr/>
        </p:nvSpPr>
        <p:spPr>
          <a:xfrm>
            <a:off x="167055" y="1362456"/>
            <a:ext cx="7065849" cy="435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Koncept 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úzce souvisí s modrými zónami, zejména s japonskou modrou zónou na Okinawě.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japonský termín, který lze volně přeložit jako „důvod bytí“ nebo „důvod pro probuzení se každé ráno“.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Původ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koncept, který pochází z Japonska a je zvláště významný na Okinawě, jedné z modrých zón.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Smysl života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 modrých zónách je „mít smysl života“ jedním z klíčových faktorů dlouhověkosti.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přímým vyjádřením tohoto principu.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rovnováha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představuje průsečík čtyř oblastí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milujete, v čem jste dobří, co svět potřebuje, za co můžete být placeni.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3BFB6B-A576-EEE8-1BC3-A5C804C29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38"/>
          <a:stretch/>
        </p:blipFill>
        <p:spPr>
          <a:xfrm>
            <a:off x="7065037" y="1362456"/>
            <a:ext cx="4767300" cy="4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2BA0F-3062-D61C-4462-A2D1DF3E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F474D11-151E-9952-A7AD-0F8EEDB8307B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1E32D5-C244-A633-FEEE-2EDFA5CC8DBD}"/>
              </a:ext>
            </a:extLst>
          </p:cNvPr>
          <p:cNvSpPr txBox="1"/>
          <p:nvPr/>
        </p:nvSpPr>
        <p:spPr>
          <a:xfrm>
            <a:off x="3867150" y="78638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A60A6A-FCCE-19D8-6821-91DE8F355D03}"/>
              </a:ext>
            </a:extLst>
          </p:cNvPr>
          <p:cNvSpPr txBox="1"/>
          <p:nvPr/>
        </p:nvSpPr>
        <p:spPr>
          <a:xfrm>
            <a:off x="167055" y="1362456"/>
            <a:ext cx="7065849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Aktivní stárnutí</a:t>
            </a:r>
            <a:r>
              <a:rPr lang="cs-CZ" dirty="0"/>
              <a:t>: Lidé se silným smyslem </a:t>
            </a:r>
            <a:r>
              <a:rPr lang="cs-CZ" dirty="0" err="1"/>
              <a:t>Ikigai</a:t>
            </a:r>
            <a:r>
              <a:rPr lang="cs-CZ" dirty="0"/>
              <a:t> mají tendenci zůstávat aktivní a zapojení do života i ve vysokém věku, což je charakteristické pro obyvatele modrých zón.</a:t>
            </a:r>
          </a:p>
          <a:p>
            <a:pPr>
              <a:lnSpc>
                <a:spcPct val="150000"/>
              </a:lnSpc>
            </a:pPr>
            <a:r>
              <a:rPr lang="cs-CZ" b="1" dirty="0"/>
              <a:t>Sociální vazby</a:t>
            </a:r>
            <a:r>
              <a:rPr lang="cs-CZ" dirty="0"/>
              <a:t>: </a:t>
            </a:r>
            <a:r>
              <a:rPr lang="cs-CZ" dirty="0" err="1"/>
              <a:t>Ikigai</a:t>
            </a:r>
            <a:r>
              <a:rPr lang="cs-CZ" dirty="0"/>
              <a:t> často zahrnuje přispívání komunitě, což posiluje sociální vazby – další klíčový faktor v modrých zónách.</a:t>
            </a:r>
          </a:p>
          <a:p>
            <a:pPr>
              <a:lnSpc>
                <a:spcPct val="150000"/>
              </a:lnSpc>
            </a:pPr>
            <a:r>
              <a:rPr lang="cs-CZ" b="1" dirty="0"/>
              <a:t>Stres a mentální zdraví</a:t>
            </a:r>
            <a:r>
              <a:rPr lang="cs-CZ" dirty="0"/>
              <a:t>: Mít jasný smysl života (</a:t>
            </a:r>
            <a:r>
              <a:rPr lang="cs-CZ" dirty="0" err="1"/>
              <a:t>Ikigai</a:t>
            </a:r>
            <a:r>
              <a:rPr lang="cs-CZ" dirty="0"/>
              <a:t>) pomáhá lépe zvládat stres a podporuje mentální pohodu, což jsou důležité aspekty dlouhověkosti v modrých zónách.</a:t>
            </a:r>
          </a:p>
          <a:p>
            <a:pPr>
              <a:lnSpc>
                <a:spcPct val="150000"/>
              </a:lnSpc>
            </a:pPr>
            <a:r>
              <a:rPr lang="cs-CZ" b="1" dirty="0"/>
              <a:t>Kontinuální růst</a:t>
            </a:r>
            <a:r>
              <a:rPr lang="cs-CZ" dirty="0"/>
              <a:t>: </a:t>
            </a:r>
            <a:r>
              <a:rPr lang="cs-CZ" dirty="0" err="1"/>
              <a:t>Ikigai</a:t>
            </a:r>
            <a:r>
              <a:rPr lang="cs-CZ" dirty="0"/>
              <a:t> podporuje neustálé učení se a osobní rozvoj, což udržuje mysl aktivní – další charakteristika obyvatel modrých zón.</a:t>
            </a:r>
          </a:p>
          <a:p>
            <a:pPr>
              <a:lnSpc>
                <a:spcPct val="150000"/>
              </a:lnSpc>
            </a:pPr>
            <a:r>
              <a:rPr lang="cs-CZ" b="1" dirty="0"/>
              <a:t>Životní styl</a:t>
            </a:r>
            <a:r>
              <a:rPr lang="cs-CZ" dirty="0"/>
              <a:t>: Koncept </a:t>
            </a:r>
            <a:r>
              <a:rPr lang="cs-CZ" dirty="0" err="1"/>
              <a:t>Ikigai</a:t>
            </a:r>
            <a:r>
              <a:rPr lang="cs-CZ" dirty="0"/>
              <a:t> není jen o práci, ale o celkovém přístupu k životu, což se odráží v životním stylu lidí v modrých zónách.</a:t>
            </a:r>
          </a:p>
          <a:p>
            <a:pPr>
              <a:lnSpc>
                <a:spcPct val="150000"/>
              </a:lnSpc>
            </a:pPr>
            <a:r>
              <a:rPr lang="cs-CZ" dirty="0"/>
              <a:t> 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258CE31-B28B-D6AC-4009-FD84B8D7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38"/>
          <a:stretch/>
        </p:blipFill>
        <p:spPr>
          <a:xfrm>
            <a:off x="7065037" y="1362456"/>
            <a:ext cx="4767300" cy="4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7E8A6-3C90-6841-AD88-AD8C37476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3FFE698-2FE7-5AD9-AA17-EA92C7D03F5D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Stresovat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773199-85C8-F5EF-5170-A3DF4E37C9A1}"/>
              </a:ext>
            </a:extLst>
          </p:cNvPr>
          <p:cNvSpPr txBox="1"/>
          <p:nvPr/>
        </p:nvSpPr>
        <p:spPr>
          <a:xfrm>
            <a:off x="167055" y="886968"/>
            <a:ext cx="11893881" cy="5882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Hormetické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stresory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jsou mírné stresové podněty, které aktivují obranné mechanismy těla a mohou vést k adaptaci a zlepšení celkového zdraví.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Sauna a tepelný stres, otužování: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Pravidelné používání sauny může zlepšit kardiovaskulární zdraví a snížit riziko některých chronických onemocnění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Zvyšuje produkci proteinů tepelného šoku, které mají protektivní účinky, </a:t>
            </a:r>
            <a:r>
              <a:rPr lang="cs-CZ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hormnální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odezva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Intenzivní intervalový trénink (HIIT)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Krátké, intenzivní cvičební intervaly střídané s odpočinkem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Zlepšuje kardiovaskulární zdraví, metabolismus a inzulínovou senzitivitu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Hypoxie (snížený přísun kyslíku)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Cvičení ve vyšších nadmořských výškách nebo používání speciálních dýchacích technik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Dýchání nosem, Oxygene </a:t>
            </a:r>
            <a:r>
              <a:rPr lang="cs-CZ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Meditace a </a:t>
            </a:r>
            <a:r>
              <a:rPr lang="cs-CZ" sz="1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Ačkoli obvykle vnímané jako relaxační, tyto praktiky mohou být také mírným stresorem pro mozek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Zlepšují kognitivní funkce a emoční regulaci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Dobrovolná expozice výzvám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Učení se nových dovedností, řešení složitých problémů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Stimuluje </a:t>
            </a:r>
            <a:r>
              <a:rPr lang="cs-CZ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neuroplasticitu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kognitivní funkce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Začínat pomalu a postupně zvyšovat intenzitu.  Naslouchat svému tělu a nepřehánět to. Konzultovat s lékařem, zejména pokud máte zdravotní problémy. Pamatovat, že odpočinek a regenerace jsou stejně důležité jako samotné stresory</a:t>
            </a:r>
          </a:p>
        </p:txBody>
      </p:sp>
    </p:spTree>
    <p:extLst>
      <p:ext uri="{BB962C8B-B14F-4D97-AF65-F5344CB8AC3E}">
        <p14:creationId xmlns:p14="http://schemas.microsoft.com/office/powerpoint/2010/main" val="958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78F9-81C9-A93E-B3FF-E0C066BDF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6AB9558-03B5-4327-0559-8F2207149972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co umírají dlouhověcí?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E6D78D-DD91-F154-3D9D-00896437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40" y="742575"/>
            <a:ext cx="9450119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D08E04C-23D3-D211-A48A-16D7D6C56E1E}"/>
              </a:ext>
            </a:extLst>
          </p:cNvPr>
          <p:cNvSpPr txBox="1"/>
          <p:nvPr/>
        </p:nvSpPr>
        <p:spPr>
          <a:xfrm>
            <a:off x="4908423" y="379152"/>
            <a:ext cx="23751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Čtyři jezdci apokalypsy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9BEC27F-EAB3-6E58-4FDE-FFD9C59ACC01}"/>
              </a:ext>
            </a:extLst>
          </p:cNvPr>
          <p:cNvSpPr txBox="1"/>
          <p:nvPr/>
        </p:nvSpPr>
        <p:spPr>
          <a:xfrm>
            <a:off x="166116" y="1161713"/>
            <a:ext cx="11859768" cy="3055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Kardiovaskulární onemocnění, infarkt, mrtvice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pravidelná fyzická aktivita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zdravá a vyvážená strava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nekouřit a nepít alkohol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pravidelná kontrola krevního tlaku a cholesterolu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udržování zdravé tělesné hmotnosti</a:t>
            </a:r>
          </a:p>
        </p:txBody>
      </p:sp>
    </p:spTree>
    <p:extLst>
      <p:ext uri="{BB962C8B-B14F-4D97-AF65-F5344CB8AC3E}">
        <p14:creationId xmlns:p14="http://schemas.microsoft.com/office/powerpoint/2010/main" val="13122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028EC-5F3C-79FB-A4B0-0A2B1EDB9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1E13822-B533-ABF9-6F9D-2B4FBE74A4FB}"/>
              </a:ext>
            </a:extLst>
          </p:cNvPr>
          <p:cNvSpPr txBox="1"/>
          <p:nvPr/>
        </p:nvSpPr>
        <p:spPr>
          <a:xfrm>
            <a:off x="4908423" y="379152"/>
            <a:ext cx="23751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Čtyři jezdci apokalypsy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527A362-14C7-3B2D-5461-586247DFB3CC}"/>
              </a:ext>
            </a:extLst>
          </p:cNvPr>
          <p:cNvSpPr txBox="1"/>
          <p:nvPr/>
        </p:nvSpPr>
        <p:spPr>
          <a:xfrm>
            <a:off x="166116" y="1161713"/>
            <a:ext cx="11859768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2. </a:t>
            </a:r>
            <a:r>
              <a:rPr lang="cs-CZ" b="1" dirty="0"/>
              <a:t>Rakovina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nekouřit a nepít alkohol</a:t>
            </a:r>
          </a:p>
          <a:p>
            <a:pPr>
              <a:lnSpc>
                <a:spcPct val="150000"/>
              </a:lnSpc>
            </a:pPr>
            <a:r>
              <a:rPr lang="cs-CZ" dirty="0"/>
              <a:t>- ochrana před sluncem</a:t>
            </a:r>
          </a:p>
          <a:p>
            <a:pPr>
              <a:lnSpc>
                <a:spcPct val="150000"/>
              </a:lnSpc>
            </a:pPr>
            <a:r>
              <a:rPr lang="cs-CZ" dirty="0"/>
              <a:t>- zdravá a vyvážená strava</a:t>
            </a:r>
          </a:p>
          <a:p>
            <a:pPr>
              <a:lnSpc>
                <a:spcPct val="150000"/>
              </a:lnSpc>
            </a:pPr>
            <a:r>
              <a:rPr lang="cs-CZ" dirty="0"/>
              <a:t>- </a:t>
            </a:r>
            <a:r>
              <a:rPr lang="cs-CZ" b="1" dirty="0"/>
              <a:t>pravidelné lékařské prohlídky a screeningy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udržování zdravé tělesné hmotnosti</a:t>
            </a:r>
          </a:p>
        </p:txBody>
      </p:sp>
    </p:spTree>
    <p:extLst>
      <p:ext uri="{BB962C8B-B14F-4D97-AF65-F5344CB8AC3E}">
        <p14:creationId xmlns:p14="http://schemas.microsoft.com/office/powerpoint/2010/main" val="3069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C0298-68CB-6F10-FF11-4E4EAEA6A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670C4F7-749C-A90E-ACC5-7B7D50D95008}"/>
              </a:ext>
            </a:extLst>
          </p:cNvPr>
          <p:cNvSpPr txBox="1"/>
          <p:nvPr/>
        </p:nvSpPr>
        <p:spPr>
          <a:xfrm>
            <a:off x="4908423" y="379152"/>
            <a:ext cx="23751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Čtyři jezdci apokalypsy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DDA8F6-1D0A-7366-8E79-07B1DB72F120}"/>
              </a:ext>
            </a:extLst>
          </p:cNvPr>
          <p:cNvSpPr txBox="1"/>
          <p:nvPr/>
        </p:nvSpPr>
        <p:spPr>
          <a:xfrm>
            <a:off x="166116" y="1161713"/>
            <a:ext cx="11859768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3. </a:t>
            </a:r>
            <a:r>
              <a:rPr lang="cs-CZ" b="1" dirty="0"/>
              <a:t>Demence, Alzheimerova choroba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pravidelná mentální stimulace</a:t>
            </a:r>
          </a:p>
          <a:p>
            <a:pPr>
              <a:lnSpc>
                <a:spcPct val="150000"/>
              </a:lnSpc>
            </a:pPr>
            <a:r>
              <a:rPr lang="cs-CZ" dirty="0"/>
              <a:t>- sociální interakce a aktivní společenský život</a:t>
            </a:r>
          </a:p>
          <a:p>
            <a:pPr>
              <a:lnSpc>
                <a:spcPct val="150000"/>
              </a:lnSpc>
            </a:pPr>
            <a:r>
              <a:rPr lang="cs-CZ" dirty="0"/>
              <a:t>- </a:t>
            </a:r>
            <a:r>
              <a:rPr lang="cs-CZ" b="1" dirty="0"/>
              <a:t>pravidelná kontrola kardiovaskulárních rizikových faktorů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pravidelná fyzická aktivita</a:t>
            </a:r>
          </a:p>
          <a:p>
            <a:pPr>
              <a:lnSpc>
                <a:spcPct val="150000"/>
              </a:lnSpc>
            </a:pPr>
            <a:r>
              <a:rPr lang="cs-CZ" dirty="0"/>
              <a:t>- zdravá a vyvážená strava</a:t>
            </a:r>
          </a:p>
        </p:txBody>
      </p:sp>
    </p:spTree>
    <p:extLst>
      <p:ext uri="{BB962C8B-B14F-4D97-AF65-F5344CB8AC3E}">
        <p14:creationId xmlns:p14="http://schemas.microsoft.com/office/powerpoint/2010/main" val="42272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4FE84-3522-6634-9FD8-943A64CF0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96C9BF2-C1B9-2055-CCB7-4AFB83E80794}"/>
              </a:ext>
            </a:extLst>
          </p:cNvPr>
          <p:cNvSpPr txBox="1"/>
          <p:nvPr/>
        </p:nvSpPr>
        <p:spPr>
          <a:xfrm>
            <a:off x="4908423" y="379152"/>
            <a:ext cx="23751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Čtyři jezdci apokalypsy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BEC040-233A-4E45-8733-2ADF5C49E89D}"/>
              </a:ext>
            </a:extLst>
          </p:cNvPr>
          <p:cNvSpPr txBox="1"/>
          <p:nvPr/>
        </p:nvSpPr>
        <p:spPr>
          <a:xfrm>
            <a:off x="166116" y="1161713"/>
            <a:ext cx="11859768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4. </a:t>
            </a:r>
            <a:r>
              <a:rPr lang="cs-CZ" b="1" dirty="0"/>
              <a:t>Obezita</a:t>
            </a:r>
            <a:r>
              <a:rPr lang="cs-CZ" dirty="0"/>
              <a:t>, </a:t>
            </a:r>
            <a:r>
              <a:rPr lang="cs-CZ" b="1" dirty="0"/>
              <a:t>cukrovka 2. stupně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pravidelná fyzická aktivita</a:t>
            </a:r>
          </a:p>
          <a:p>
            <a:pPr>
              <a:lnSpc>
                <a:spcPct val="150000"/>
              </a:lnSpc>
            </a:pPr>
            <a:r>
              <a:rPr lang="cs-CZ" dirty="0"/>
              <a:t>- zdravá a vyvážená strava</a:t>
            </a:r>
          </a:p>
          <a:p>
            <a:pPr>
              <a:lnSpc>
                <a:spcPct val="150000"/>
              </a:lnSpc>
            </a:pPr>
            <a:r>
              <a:rPr lang="cs-CZ" dirty="0"/>
              <a:t>- nepít alkohol</a:t>
            </a:r>
          </a:p>
          <a:p>
            <a:pPr>
              <a:lnSpc>
                <a:spcPct val="150000"/>
              </a:lnSpc>
            </a:pPr>
            <a:r>
              <a:rPr lang="cs-CZ" dirty="0"/>
              <a:t>- </a:t>
            </a:r>
            <a:r>
              <a:rPr lang="cs-CZ" b="1" dirty="0"/>
              <a:t>pravidelná kontrola hladiny cukru v krvi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udržování zdravé tělesné hmotnosti</a:t>
            </a:r>
          </a:p>
        </p:txBody>
      </p:sp>
    </p:spTree>
    <p:extLst>
      <p:ext uri="{BB962C8B-B14F-4D97-AF65-F5344CB8AC3E}">
        <p14:creationId xmlns:p14="http://schemas.microsoft.com/office/powerpoint/2010/main" val="4758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597A1-655F-8F59-00FB-7899FCAFB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D91A0F0-C71A-AFE8-4777-D01172C81FE8}"/>
              </a:ext>
            </a:extLst>
          </p:cNvPr>
          <p:cNvSpPr txBox="1"/>
          <p:nvPr/>
        </p:nvSpPr>
        <p:spPr>
          <a:xfrm>
            <a:off x="4554283" y="443160"/>
            <a:ext cx="308343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Pády – pátý jezdec apokalypsy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579E09-DD3A-BAEC-B913-C1FC48FF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1013763"/>
            <a:ext cx="5760720" cy="34385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F324F5-3822-7E3E-81AE-ADDCD23F152B}"/>
              </a:ext>
            </a:extLst>
          </p:cNvPr>
          <p:cNvSpPr txBox="1"/>
          <p:nvPr/>
        </p:nvSpPr>
        <p:spPr>
          <a:xfrm>
            <a:off x="3048761" y="4647339"/>
            <a:ext cx="6094476" cy="206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- 55+ začínají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změny vestibulárního systému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smyslový orgán v labyrintu vnitřního ucha obratlovců, zodpovědný za vnímání rovnováhy.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tělesná slabost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svaly, hustota kostí, pomalé reakce na podněty (svalová vlákna druhého typu)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Nutnost minimalizovat riziko úrazu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AB3A0-0A72-2847-46C8-5C45AE53E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8221AB2-FA2B-5382-F9C6-A2D58BE74E14}"/>
              </a:ext>
            </a:extLst>
          </p:cNvPr>
          <p:cNvSpPr txBox="1"/>
          <p:nvPr/>
        </p:nvSpPr>
        <p:spPr>
          <a:xfrm>
            <a:off x="5322379" y="351720"/>
            <a:ext cx="154724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Medicína 3.0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CC2AB5-58BD-8A8E-87F2-051ACB032EB8}"/>
              </a:ext>
            </a:extLst>
          </p:cNvPr>
          <p:cNvSpPr txBox="1"/>
          <p:nvPr/>
        </p:nvSpPr>
        <p:spPr>
          <a:xfrm>
            <a:off x="166115" y="878249"/>
            <a:ext cx="11859768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1. </a:t>
            </a:r>
            <a:r>
              <a:rPr lang="cs-CZ" b="1" dirty="0"/>
              <a:t>Proaktivní přístup</a:t>
            </a:r>
            <a:r>
              <a:rPr lang="cs-CZ" dirty="0"/>
              <a:t>: Zaměření na prevenci nemocí, nikoliv jen na jejich léčbu po propuknutí.</a:t>
            </a:r>
          </a:p>
          <a:p>
            <a:pPr>
              <a:lnSpc>
                <a:spcPct val="150000"/>
              </a:lnSpc>
            </a:pPr>
            <a:r>
              <a:rPr lang="cs-CZ" dirty="0"/>
              <a:t>2. </a:t>
            </a:r>
            <a:r>
              <a:rPr lang="cs-CZ" b="1" dirty="0"/>
              <a:t>Personalizovaná péče</a:t>
            </a:r>
            <a:r>
              <a:rPr lang="cs-CZ" dirty="0"/>
              <a:t>: Uznání, že každý jedinec je unikátní a vyžaduje individuální přístup.</a:t>
            </a:r>
          </a:p>
          <a:p>
            <a:pPr>
              <a:lnSpc>
                <a:spcPct val="150000"/>
              </a:lnSpc>
            </a:pPr>
            <a:r>
              <a:rPr lang="cs-CZ" dirty="0"/>
              <a:t>3. </a:t>
            </a:r>
            <a:r>
              <a:rPr lang="cs-CZ" b="1" dirty="0"/>
              <a:t>Technologie a data</a:t>
            </a:r>
            <a:r>
              <a:rPr lang="cs-CZ" dirty="0"/>
              <a:t>: Využívání pokročilých technologií a analýzy dat k lepšímu pochopení zdravotního stavu jedince.</a:t>
            </a:r>
          </a:p>
          <a:p>
            <a:pPr>
              <a:lnSpc>
                <a:spcPct val="150000"/>
              </a:lnSpc>
            </a:pPr>
            <a:r>
              <a:rPr lang="cs-CZ" dirty="0"/>
              <a:t>4. </a:t>
            </a:r>
            <a:r>
              <a:rPr lang="cs-CZ" b="1" dirty="0"/>
              <a:t>Holistický přístup</a:t>
            </a:r>
            <a:r>
              <a:rPr lang="cs-CZ" dirty="0"/>
              <a:t>: Zohlednění všech aspektů života pacienta, včetně stravy, cvičení, spánku a stresu.</a:t>
            </a:r>
          </a:p>
          <a:p>
            <a:pPr>
              <a:lnSpc>
                <a:spcPct val="150000"/>
              </a:lnSpc>
            </a:pPr>
            <a:r>
              <a:rPr lang="cs-CZ" dirty="0"/>
              <a:t>5. </a:t>
            </a:r>
            <a:r>
              <a:rPr lang="cs-CZ" b="1" dirty="0"/>
              <a:t>Dlouhodobá perspektiva</a:t>
            </a:r>
            <a:r>
              <a:rPr lang="cs-CZ" dirty="0"/>
              <a:t>: Zaměření na dlouhověkost a kvalitu života, nejen na krátkodobé řešení akutních problémů.</a:t>
            </a:r>
          </a:p>
          <a:p>
            <a:pPr>
              <a:lnSpc>
                <a:spcPct val="150000"/>
              </a:lnSpc>
            </a:pPr>
            <a:r>
              <a:rPr lang="cs-CZ" dirty="0"/>
              <a:t>6. </a:t>
            </a:r>
            <a:r>
              <a:rPr lang="cs-CZ" b="1" dirty="0"/>
              <a:t>Důraz na optimalizaci</a:t>
            </a:r>
            <a:r>
              <a:rPr lang="cs-CZ" dirty="0"/>
              <a:t>: Snaha o optimalizaci zdraví a výkonu, nejen o dosažení "normálních" hodnot.</a:t>
            </a:r>
          </a:p>
          <a:p>
            <a:pPr>
              <a:lnSpc>
                <a:spcPct val="150000"/>
              </a:lnSpc>
            </a:pPr>
            <a:r>
              <a:rPr lang="cs-CZ" dirty="0"/>
              <a:t>7. </a:t>
            </a:r>
            <a:r>
              <a:rPr lang="cs-CZ" b="1" dirty="0"/>
              <a:t>Partnerství lékař-pacient</a:t>
            </a:r>
            <a:r>
              <a:rPr lang="cs-CZ" dirty="0"/>
              <a:t>: Aktivní zapojení pacienta do rozhodování o jeho zdravotní péči.</a:t>
            </a:r>
          </a:p>
          <a:p>
            <a:pPr>
              <a:lnSpc>
                <a:spcPct val="150000"/>
              </a:lnSpc>
            </a:pPr>
            <a:r>
              <a:rPr lang="cs-CZ" dirty="0"/>
              <a:t>8. </a:t>
            </a:r>
            <a:r>
              <a:rPr lang="cs-CZ" b="1" dirty="0"/>
              <a:t>Kontinuální monitorování</a:t>
            </a:r>
            <a:r>
              <a:rPr lang="cs-CZ" dirty="0"/>
              <a:t>: Pravidelné sledování zdravotního stavu pomocí různých metrik a biomarkerů.</a:t>
            </a:r>
          </a:p>
          <a:p>
            <a:pPr>
              <a:lnSpc>
                <a:spcPct val="150000"/>
              </a:lnSpc>
            </a:pPr>
            <a:r>
              <a:rPr lang="cs-CZ" dirty="0"/>
              <a:t>9. </a:t>
            </a:r>
            <a:r>
              <a:rPr lang="cs-CZ" b="1" dirty="0"/>
              <a:t>Interdisciplinární přístup</a:t>
            </a:r>
            <a:r>
              <a:rPr lang="cs-CZ" dirty="0"/>
              <a:t>: Spolupráce různých specialistů pro komplexní péči o pacienta.</a:t>
            </a:r>
          </a:p>
          <a:p>
            <a:pPr>
              <a:lnSpc>
                <a:spcPct val="150000"/>
              </a:lnSpc>
            </a:pPr>
            <a:r>
              <a:rPr lang="cs-CZ" dirty="0"/>
              <a:t>10. </a:t>
            </a:r>
            <a:r>
              <a:rPr lang="cs-CZ" b="1" dirty="0"/>
              <a:t>Důraz na „zdravotní rozpětí“</a:t>
            </a:r>
            <a:r>
              <a:rPr lang="cs-CZ" dirty="0"/>
              <a:t>: Zaměření na zlepšení zdraví i u lidí, kteří jsou považováni za "zdravé" podle běžných standardů.</a:t>
            </a:r>
          </a:p>
          <a:p>
            <a:pPr>
              <a:lnSpc>
                <a:spcPct val="150000"/>
              </a:lnSpc>
            </a:pPr>
            <a:r>
              <a:rPr lang="cs-CZ" dirty="0"/>
              <a:t> </a:t>
            </a:r>
          </a:p>
          <a:p>
            <a:pPr>
              <a:lnSpc>
                <a:spcPct val="150000"/>
              </a:lnSpc>
            </a:pPr>
            <a:r>
              <a:rPr lang="cs-CZ" dirty="0"/>
              <a:t>Medicína 3.0 představuje posun od reaktivního modelu zdravotní péče k proaktivnímu, personalizovanému a preventivnímu přístupu. Cílem je nejen léčit nemoci, ale především jim předcházet a optimalizovat celkové zdraví a dlouhověkost jedince.</a:t>
            </a:r>
          </a:p>
        </p:txBody>
      </p:sp>
    </p:spTree>
    <p:extLst>
      <p:ext uri="{BB962C8B-B14F-4D97-AF65-F5344CB8AC3E}">
        <p14:creationId xmlns:p14="http://schemas.microsoft.com/office/powerpoint/2010/main" val="29731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373F65B-D166-764C-69E4-311225448F29}"/>
              </a:ext>
            </a:extLst>
          </p:cNvPr>
          <p:cNvSpPr txBox="1"/>
          <p:nvPr/>
        </p:nvSpPr>
        <p:spPr>
          <a:xfrm>
            <a:off x="266700" y="1747994"/>
            <a:ext cx="11658600" cy="336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cvičit, jíst, spát.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Pravidelný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Věnujte se kombinaci aerobního cvičení a posilování alespoň 150 minut týdně. Pohyb pomáhá udržet zdravé srdce, kosti a mozek.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Vyvážená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strava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Konzumujte pestrou stravu bohatou na ovoce, zeleninu, celozrnné výrobky,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bílkoviny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zdravé tuky. Omezte zpracované potraviny a přidané cukry.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spánek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Snažte se spát 7-9 hodin denně. Dobrý spánek je klíčový pro regeneraci těla a mozkové funkce.</a:t>
            </a:r>
          </a:p>
        </p:txBody>
      </p:sp>
    </p:spTree>
    <p:extLst>
      <p:ext uri="{BB962C8B-B14F-4D97-AF65-F5344CB8AC3E}">
        <p14:creationId xmlns:p14="http://schemas.microsoft.com/office/powerpoint/2010/main" val="18506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CB91D-6974-556C-EE82-A8E1C7C0D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9018384-DCB2-EAB5-513C-1C75CC94912A}"/>
              </a:ext>
            </a:extLst>
          </p:cNvPr>
          <p:cNvSpPr txBox="1"/>
          <p:nvPr/>
        </p:nvSpPr>
        <p:spPr>
          <a:xfrm>
            <a:off x="5322379" y="351720"/>
            <a:ext cx="184042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Holistický přístup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D8EFB0-BB4B-CF0D-10A1-631251B671BD}"/>
              </a:ext>
            </a:extLst>
          </p:cNvPr>
          <p:cNvSpPr txBox="1"/>
          <p:nvPr/>
        </p:nvSpPr>
        <p:spPr>
          <a:xfrm>
            <a:off x="166115" y="878249"/>
            <a:ext cx="11859768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Holistický přístup v medicíně znamená, že se na zdraví člověka díváme komplexně, jako na vzájemně propojený systém, nikoliv jen jako na souhrn jednotlivých orgánů nebo symptomů. V kontextu Medicíny 3.0 to zahrnuje:</a:t>
            </a:r>
          </a:p>
          <a:p>
            <a:r>
              <a:rPr lang="cs-CZ" dirty="0"/>
              <a:t>1. </a:t>
            </a:r>
            <a:r>
              <a:rPr lang="cs-CZ" b="1" dirty="0"/>
              <a:t>Celkový životní styl</a:t>
            </a:r>
            <a:r>
              <a:rPr lang="cs-CZ" dirty="0"/>
              <a:t>: Lékař se zajímá nejen o konkrétní zdravotní problémy, ale i o celkový způsob života pacienta. To zahrnuje:  stravovací návyky, úroveň fyzické aktivity, kvalitu a množství spánku, úroveň stresu a způsoby jeho zvládání, pracovní prostředí a jeho vliv na zdraví, sociální vztahy a podporu</a:t>
            </a:r>
          </a:p>
          <a:p>
            <a:r>
              <a:rPr lang="cs-CZ" dirty="0"/>
              <a:t>2. </a:t>
            </a:r>
            <a:r>
              <a:rPr lang="cs-CZ" b="1" dirty="0"/>
              <a:t>Vzájemné souvislosti</a:t>
            </a:r>
            <a:r>
              <a:rPr lang="cs-CZ" dirty="0"/>
              <a:t>: Uznání, že různé aspekty zdraví jsou propojené. Například problémy se spánkem mohou ovlivnit stravovací návyky, které zase mohou mít dopad na kardiovaskulární zdraví.</a:t>
            </a:r>
          </a:p>
          <a:p>
            <a:r>
              <a:rPr lang="cs-CZ" dirty="0"/>
              <a:t>3. </a:t>
            </a:r>
            <a:r>
              <a:rPr lang="cs-CZ" b="1" dirty="0"/>
              <a:t>Mentální a emocionální zdraví</a:t>
            </a:r>
            <a:r>
              <a:rPr lang="cs-CZ" dirty="0"/>
              <a:t>: Důraz na to, že psychické zdraví je stejně důležité jako fyzické. Zohledňuje se vliv stresu, úzkosti nebo deprese na celkové zdraví.</a:t>
            </a:r>
          </a:p>
          <a:p>
            <a:r>
              <a:rPr lang="cs-CZ" dirty="0"/>
              <a:t>4. </a:t>
            </a:r>
            <a:r>
              <a:rPr lang="cs-CZ" b="1" dirty="0"/>
              <a:t>Environmentální faktory</a:t>
            </a:r>
            <a:r>
              <a:rPr lang="cs-CZ" dirty="0"/>
              <a:t>: Bere v úvahu vliv prostředí, ve kterém člověk žije a pracuje, včetně kvality ovzduší, expozice toxinům nebo úrovně hluku.</a:t>
            </a:r>
          </a:p>
          <a:p>
            <a:r>
              <a:rPr lang="cs-CZ" dirty="0"/>
              <a:t>5. </a:t>
            </a:r>
            <a:r>
              <a:rPr lang="cs-CZ" b="1" dirty="0"/>
              <a:t>Duchovní aspekty</a:t>
            </a:r>
            <a:r>
              <a:rPr lang="cs-CZ" dirty="0"/>
              <a:t>: Pro některé pacienty může být důležitá i duchovní nebo existenciální dimenze jejich života a její vliv na celkové zdraví.</a:t>
            </a:r>
          </a:p>
          <a:p>
            <a:r>
              <a:rPr lang="cs-CZ" dirty="0"/>
              <a:t>6. </a:t>
            </a:r>
            <a:r>
              <a:rPr lang="cs-CZ" b="1" dirty="0"/>
              <a:t>Personalizovaný přístup</a:t>
            </a:r>
            <a:r>
              <a:rPr lang="cs-CZ" dirty="0"/>
              <a:t>: Uznání, že to, co funguje pro jednoho pacienta, nemusí být vhodné pro jiného. Holistický přístup se snaží najít optimální řešení pro každého jednotlivce.</a:t>
            </a:r>
          </a:p>
          <a:p>
            <a:r>
              <a:rPr lang="cs-CZ" dirty="0"/>
              <a:t>7. </a:t>
            </a:r>
            <a:r>
              <a:rPr lang="cs-CZ" b="1" dirty="0"/>
              <a:t>Prevence a dlouhodobá perspektiva</a:t>
            </a:r>
            <a:r>
              <a:rPr lang="cs-CZ" dirty="0"/>
              <a:t>: Zaměření na prevenci nemocí a podporu dlouhodobého zdraví, nikoliv jen na léčbu akutních symptomů.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Cílem tohoto holistického přístupu je poskytnout komplexnější a efektivnější péči, která bere v úvahu všechny aspekty pacientova života a jejich vzájemné interakce. Tímto způsobem se Medicína 3.0 snaží dosáhnout lepších dlouhodobých výsledků a vyšší kvality života pacientů.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C0EF5-8206-0472-259A-0B924F14B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476961C-45F1-33E2-8763-201FAC0BC593}"/>
              </a:ext>
            </a:extLst>
          </p:cNvPr>
          <p:cNvSpPr txBox="1"/>
          <p:nvPr/>
        </p:nvSpPr>
        <p:spPr>
          <a:xfrm>
            <a:off x="5322379" y="351720"/>
            <a:ext cx="198329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Proaktivní přístup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F6E4CE8-08A7-6230-06DF-C4FFA36C72F0}"/>
              </a:ext>
            </a:extLst>
          </p:cNvPr>
          <p:cNvSpPr txBox="1"/>
          <p:nvPr/>
        </p:nvSpPr>
        <p:spPr>
          <a:xfrm>
            <a:off x="166115" y="878249"/>
            <a:ext cx="11859768" cy="600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Proaktivní přístup v Medicíně 3.0 znamená, že se zdravotní péče zaměřuje především na prevenci nemocí a udržování optimálního zdraví, místo pouhého reagování, na již vzniklé zdravotní problémy. </a:t>
            </a:r>
          </a:p>
          <a:p>
            <a:endParaRPr lang="cs-CZ" dirty="0"/>
          </a:p>
          <a:p>
            <a:r>
              <a:rPr lang="cs-CZ" dirty="0"/>
              <a:t>1. </a:t>
            </a:r>
            <a:r>
              <a:rPr lang="cs-CZ" b="1" dirty="0"/>
              <a:t>Prevence před léčbou</a:t>
            </a:r>
            <a:r>
              <a:rPr lang="cs-CZ" dirty="0"/>
              <a:t>: Důraz je kladen na identifikaci a minimalizaci rizikových faktorů dříve, než se rozvinou v onemocnění.</a:t>
            </a:r>
          </a:p>
          <a:p>
            <a:r>
              <a:rPr lang="cs-CZ" dirty="0"/>
              <a:t>2. </a:t>
            </a:r>
            <a:r>
              <a:rPr lang="cs-CZ" b="1" dirty="0"/>
              <a:t>Pravidelné screeningy</a:t>
            </a:r>
            <a:r>
              <a:rPr lang="cs-CZ" dirty="0"/>
              <a:t>: Časté a komplexní zdravotní prohlídky, které mohou odhalit potenciální problémy v raných stádiích.</a:t>
            </a:r>
          </a:p>
          <a:p>
            <a:r>
              <a:rPr lang="cs-CZ" dirty="0"/>
              <a:t>3. </a:t>
            </a:r>
            <a:r>
              <a:rPr lang="cs-CZ" b="1" dirty="0"/>
              <a:t>Genetické testování</a:t>
            </a:r>
            <a:r>
              <a:rPr lang="cs-CZ" dirty="0"/>
              <a:t>: Využívání genetických informací k předpovědi potenciálních zdravotních rizik a jejich preventivnímu řešení.</a:t>
            </a:r>
          </a:p>
          <a:p>
            <a:r>
              <a:rPr lang="cs-CZ" dirty="0"/>
              <a:t>4. </a:t>
            </a:r>
            <a:r>
              <a:rPr lang="cs-CZ" b="1" dirty="0"/>
              <a:t>Monitorování biomarkerů</a:t>
            </a:r>
            <a:r>
              <a:rPr lang="cs-CZ" dirty="0"/>
              <a:t>: Pravidelné sledování různých zdravotních ukazatelů pro včasné odhalení změn.</a:t>
            </a:r>
          </a:p>
          <a:p>
            <a:r>
              <a:rPr lang="cs-CZ" dirty="0"/>
              <a:t>5. </a:t>
            </a:r>
            <a:r>
              <a:rPr lang="cs-CZ" b="1" dirty="0"/>
              <a:t>Životní styl jako lék</a:t>
            </a:r>
            <a:r>
              <a:rPr lang="cs-CZ" dirty="0"/>
              <a:t>: Aktivní podpora zdravého životního stylu jako prostředku k prevenci chorob.</a:t>
            </a:r>
          </a:p>
          <a:p>
            <a:r>
              <a:rPr lang="cs-CZ" dirty="0"/>
              <a:t>6. </a:t>
            </a:r>
            <a:r>
              <a:rPr lang="cs-CZ" b="1" dirty="0"/>
              <a:t>Vzdělávání pacientů</a:t>
            </a:r>
            <a:r>
              <a:rPr lang="cs-CZ" dirty="0"/>
              <a:t>: Poskytování informací a nástrojů pacientům, aby mohli aktivně pečovat o své zdraví.</a:t>
            </a:r>
          </a:p>
          <a:p>
            <a:r>
              <a:rPr lang="cs-CZ" dirty="0"/>
              <a:t>7. </a:t>
            </a:r>
            <a:r>
              <a:rPr lang="cs-CZ" b="1" dirty="0"/>
              <a:t>Prediktivní analýzy</a:t>
            </a:r>
            <a:r>
              <a:rPr lang="cs-CZ" dirty="0"/>
              <a:t>: Využívání dat a technologií k předpovídání potenciálních zdravotních rizik.</a:t>
            </a:r>
          </a:p>
          <a:p>
            <a:r>
              <a:rPr lang="cs-CZ" dirty="0"/>
              <a:t>8. </a:t>
            </a:r>
            <a:r>
              <a:rPr lang="cs-CZ" b="1" dirty="0"/>
              <a:t>Personalizované plány prevence</a:t>
            </a:r>
            <a:r>
              <a:rPr lang="cs-CZ" dirty="0"/>
              <a:t>: Vytváření individuálních strategií pro udržení zdraví na základě osobních rizikových faktorů.</a:t>
            </a:r>
          </a:p>
          <a:p>
            <a:r>
              <a:rPr lang="cs-CZ" dirty="0"/>
              <a:t>9. </a:t>
            </a:r>
            <a:r>
              <a:rPr lang="cs-CZ" b="1" dirty="0"/>
              <a:t>Intervence v </a:t>
            </a:r>
            <a:r>
              <a:rPr lang="cs-CZ" b="1" dirty="0" err="1"/>
              <a:t>pre</a:t>
            </a:r>
            <a:r>
              <a:rPr lang="cs-CZ" b="1" dirty="0"/>
              <a:t>-symptomatické fázi</a:t>
            </a:r>
            <a:r>
              <a:rPr lang="cs-CZ" dirty="0"/>
              <a:t>: Zásah ještě před objevením se prvních příznaků nemoci.</a:t>
            </a:r>
          </a:p>
          <a:p>
            <a:r>
              <a:rPr lang="cs-CZ" dirty="0"/>
              <a:t>10. </a:t>
            </a:r>
            <a:r>
              <a:rPr lang="cs-CZ" b="1" dirty="0"/>
              <a:t>Dlouhodobá perspektiva</a:t>
            </a:r>
            <a:r>
              <a:rPr lang="cs-CZ" dirty="0"/>
              <a:t>: Zaměření na dlouhodobé zdraví a kvalitu života, nejen na krátkodobé výsledky.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Tento proaktivní přístup se snaží posunout těžiště zdravotní péče od léčby již rozvinutých nemocí k jejich předcházení a udržování optimálního zdraví. Cílem je nejen prodloužit život, ale především zlepšit jeho kvalitu a snížit celkové náklady na zdravotní péči.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86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AF93D-0A09-28F2-6563-9D4E0AF97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CD3F670-82DE-170E-0086-774AB5597191}"/>
              </a:ext>
            </a:extLst>
          </p:cNvPr>
          <p:cNvSpPr txBox="1"/>
          <p:nvPr/>
        </p:nvSpPr>
        <p:spPr>
          <a:xfrm>
            <a:off x="4829175" y="351720"/>
            <a:ext cx="26860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/>
              <a:t>Interdisciplinární přístup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30AF31-8221-3CE5-EA61-F45FF985DC17}"/>
              </a:ext>
            </a:extLst>
          </p:cNvPr>
          <p:cNvSpPr txBox="1"/>
          <p:nvPr/>
        </p:nvSpPr>
        <p:spPr>
          <a:xfrm>
            <a:off x="166115" y="878249"/>
            <a:ext cx="11859768" cy="6558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Interdisciplinární přístup v Medicíně 3.0 znamená, že péče o pacienta je založena na spolupráci různých specializovaných lékařů a dalších zdravotnických odborníků. Tento přístup uznává komplexnost lidského zdraví a potřebu integrovaného pohledu na péči o pacienta.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1. </a:t>
            </a:r>
            <a:r>
              <a:rPr lang="cs-CZ" b="1" dirty="0"/>
              <a:t>Týmová spolupráce</a:t>
            </a:r>
            <a:r>
              <a:rPr lang="cs-CZ" dirty="0"/>
              <a:t>: Různí specialisté spolupracují na diagnóze a léčbě pacienta, sdílejí své znalosti a zkušenosti.</a:t>
            </a:r>
          </a:p>
          <a:p>
            <a:r>
              <a:rPr lang="cs-CZ" dirty="0"/>
              <a:t>2. </a:t>
            </a:r>
            <a:r>
              <a:rPr lang="cs-CZ" b="1" dirty="0"/>
              <a:t>Holistický pohled</a:t>
            </a:r>
            <a:r>
              <a:rPr lang="cs-CZ" dirty="0"/>
              <a:t>: Kombinace různých odborností umožňuje komplexní pohled na zdravotní stav pacienta.</a:t>
            </a:r>
          </a:p>
          <a:p>
            <a:r>
              <a:rPr lang="cs-CZ" dirty="0"/>
              <a:t>3. </a:t>
            </a:r>
            <a:r>
              <a:rPr lang="cs-CZ" b="1" dirty="0"/>
              <a:t>Integrované léčebné plány</a:t>
            </a:r>
            <a:r>
              <a:rPr lang="cs-CZ" dirty="0"/>
              <a:t>: Vytváření léčebných plánů, které berou v úvahu všechny aspekty pacientova zdraví.</a:t>
            </a:r>
          </a:p>
          <a:p>
            <a:r>
              <a:rPr lang="cs-CZ" dirty="0"/>
              <a:t>4. </a:t>
            </a:r>
            <a:r>
              <a:rPr lang="cs-CZ" b="1" dirty="0"/>
              <a:t>Sdílení informací</a:t>
            </a:r>
            <a:r>
              <a:rPr lang="cs-CZ" dirty="0"/>
              <a:t>: Efektivní komunikace mezi různými specialisty pro zajištění konzistentní péče.</a:t>
            </a:r>
          </a:p>
          <a:p>
            <a:r>
              <a:rPr lang="cs-CZ" dirty="0"/>
              <a:t>5. </a:t>
            </a:r>
            <a:r>
              <a:rPr lang="cs-CZ" b="1" dirty="0"/>
              <a:t>Využití různých perspektiv</a:t>
            </a:r>
            <a:r>
              <a:rPr lang="cs-CZ" dirty="0"/>
              <a:t>: Každý specialista může přinést jedinečný pohled na problém pacienta.</a:t>
            </a:r>
          </a:p>
          <a:p>
            <a:r>
              <a:rPr lang="cs-CZ" dirty="0"/>
              <a:t>6. </a:t>
            </a:r>
            <a:r>
              <a:rPr lang="cs-CZ" b="1" dirty="0"/>
              <a:t>Koordinovaná péče</a:t>
            </a:r>
            <a:r>
              <a:rPr lang="cs-CZ" dirty="0"/>
              <a:t>: Jeden lékař často působí jako koordinátor týmu, zajišťující, že všechny aspekty péče jsou sladěny.</a:t>
            </a:r>
          </a:p>
          <a:p>
            <a:r>
              <a:rPr lang="cs-CZ" dirty="0"/>
              <a:t>7. </a:t>
            </a:r>
            <a:r>
              <a:rPr lang="cs-CZ" b="1" dirty="0"/>
              <a:t>Zapojení nezdravotnických odborníků</a:t>
            </a:r>
            <a:r>
              <a:rPr lang="cs-CZ" dirty="0"/>
              <a:t>: Například nutričních specialistů, fyzioterapeutů, psychologů nebo specialistů na životní styl.</a:t>
            </a:r>
          </a:p>
          <a:p>
            <a:r>
              <a:rPr lang="cs-CZ" dirty="0"/>
              <a:t>8. </a:t>
            </a:r>
            <a:r>
              <a:rPr lang="cs-CZ" b="1" dirty="0"/>
              <a:t>Využití technologií</a:t>
            </a:r>
            <a:r>
              <a:rPr lang="cs-CZ" dirty="0"/>
              <a:t>: Používání sdílených elektronických zdravotních záznamů a telemedicíny pro usnadnění spolupráce.</a:t>
            </a:r>
          </a:p>
          <a:p>
            <a:r>
              <a:rPr lang="cs-CZ" dirty="0"/>
              <a:t>9. </a:t>
            </a:r>
            <a:r>
              <a:rPr lang="cs-CZ" b="1" dirty="0"/>
              <a:t>Kontinuální vzdělávání</a:t>
            </a:r>
            <a:r>
              <a:rPr lang="cs-CZ" dirty="0"/>
              <a:t>: Specialisté se učí od sebe navzájem, rozšiřují své znalosti mimo svou primární specializaci.</a:t>
            </a:r>
          </a:p>
          <a:p>
            <a:r>
              <a:rPr lang="cs-CZ" dirty="0"/>
              <a:t>10. </a:t>
            </a:r>
            <a:r>
              <a:rPr lang="cs-CZ" b="1" dirty="0"/>
              <a:t>Personalizovaný přístup</a:t>
            </a:r>
            <a:r>
              <a:rPr lang="cs-CZ" dirty="0"/>
              <a:t>: Interdisciplinární tým může lépe přizpůsobit péči individuálním potřebám pacienta.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Tento přístup je zvláště důležitý při řešení komplexních zdravotních problémů, chronických onemocnění nebo při optimalizaci celkového zdraví a dlouhověkosti. Cílem je poskytnout pacientovi co nejkomplexnější a nejefektivnější péči, která bere v úvahu všechny aspekty jeho zdraví a životního stylu.</a:t>
            </a:r>
          </a:p>
          <a:p>
            <a:r>
              <a:rPr lang="cs-CZ" dirty="0"/>
              <a:t>Interdisciplinární přístup v Medicíně 3.0 tak překonává tradiční model, kde jednotliví specialisté pracují izolovaně, a místo toho podporuje spolupráci a integrovaný přístup k péči o pacienta.</a:t>
            </a:r>
            <a:br>
              <a:rPr lang="cs-CZ" dirty="0"/>
            </a:b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6D7A-1D2A-D1D1-89B6-23670C5AE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86C488D-B4F7-6F15-F37B-49C7407E121F}"/>
              </a:ext>
            </a:extLst>
          </p:cNvPr>
          <p:cNvSpPr txBox="1"/>
          <p:nvPr/>
        </p:nvSpPr>
        <p:spPr>
          <a:xfrm>
            <a:off x="4829175" y="351720"/>
            <a:ext cx="26860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/>
              <a:t>Zdravotní rozpětí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590EA7-F4EC-0515-4402-46722FCB4EEF}"/>
              </a:ext>
            </a:extLst>
          </p:cNvPr>
          <p:cNvSpPr txBox="1"/>
          <p:nvPr/>
        </p:nvSpPr>
        <p:spPr>
          <a:xfrm>
            <a:off x="166115" y="878249"/>
            <a:ext cx="11859768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Koncept "zdravotního rozpětí" v Medicíně 3.0 představuje posun v tom, jak vnímáme a definujeme zdraví.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1. </a:t>
            </a:r>
            <a:r>
              <a:rPr lang="cs-CZ" b="1" dirty="0"/>
              <a:t>Překonání binárního pohledu</a:t>
            </a:r>
            <a:r>
              <a:rPr lang="cs-CZ" dirty="0"/>
              <a:t>: Místo tradičního rozdělení na "nemocný" a "zdravý", tento přístup uznává kontinuum zdraví.</a:t>
            </a:r>
          </a:p>
          <a:p>
            <a:r>
              <a:rPr lang="cs-CZ" dirty="0"/>
              <a:t>- zdraví jako plynulé spektrum od optimálního stavu přes různé stupně funkčnosti po nemoc</a:t>
            </a:r>
          </a:p>
          <a:p>
            <a:r>
              <a:rPr lang="cs-CZ" dirty="0"/>
              <a:t>- zdraví je dynamický proces, mění se a vyvíjí v průběhu času</a:t>
            </a:r>
          </a:p>
          <a:p>
            <a:r>
              <a:rPr lang="cs-CZ" dirty="0"/>
              <a:t>- multidimenzionální: fyzické, mentální, emocionální, sociální</a:t>
            </a:r>
          </a:p>
          <a:p>
            <a:r>
              <a:rPr lang="cs-CZ" dirty="0"/>
              <a:t>2. </a:t>
            </a:r>
            <a:r>
              <a:rPr lang="cs-CZ" b="1" dirty="0"/>
              <a:t>Optimalizace, nejen normalizace</a:t>
            </a:r>
            <a:r>
              <a:rPr lang="cs-CZ" dirty="0"/>
              <a:t>: Cílem není jen dosáhnout "normálních" hodnot, ale optimalizovat zdraví i u lidí považovaných za zdravé.</a:t>
            </a:r>
          </a:p>
          <a:p>
            <a:r>
              <a:rPr lang="cs-CZ" dirty="0"/>
              <a:t>3. </a:t>
            </a:r>
            <a:r>
              <a:rPr lang="cs-CZ" b="1" dirty="0"/>
              <a:t>Individuální potenciál</a:t>
            </a:r>
            <a:r>
              <a:rPr lang="cs-CZ" dirty="0"/>
              <a:t>: Uznání, že každý člověk má svůj vlastní optimální stav zdraví, který může přesahovat běžné normy.</a:t>
            </a:r>
          </a:p>
          <a:p>
            <a:r>
              <a:rPr lang="cs-CZ" dirty="0"/>
              <a:t>4. </a:t>
            </a:r>
            <a:r>
              <a:rPr lang="cs-CZ" b="1" dirty="0"/>
              <a:t>Proaktivní zlepšování</a:t>
            </a:r>
            <a:r>
              <a:rPr lang="cs-CZ" dirty="0"/>
              <a:t>: Zaměření na zlepšování zdraví i u lidí bez zjevných zdravotních problémů.</a:t>
            </a:r>
          </a:p>
          <a:p>
            <a:r>
              <a:rPr lang="cs-CZ" dirty="0"/>
              <a:t>5. </a:t>
            </a:r>
            <a:r>
              <a:rPr lang="cs-CZ" b="1" dirty="0"/>
              <a:t>Funkční přístup</a:t>
            </a:r>
            <a:r>
              <a:rPr lang="cs-CZ" dirty="0"/>
              <a:t>: Hodnocení zdraví na základě funkčnosti a výkonu, nejen na základě absence nemoci.</a:t>
            </a:r>
          </a:p>
          <a:p>
            <a:r>
              <a:rPr lang="cs-CZ" dirty="0"/>
              <a:t>6. </a:t>
            </a:r>
            <a:r>
              <a:rPr lang="cs-CZ" b="1" dirty="0"/>
              <a:t>Prevence budoucích problémů</a:t>
            </a:r>
            <a:r>
              <a:rPr lang="cs-CZ" dirty="0"/>
              <a:t>: Identifikace a řešení potenciálních zdravotních rizik dříve, než se stanou problémem.</a:t>
            </a:r>
          </a:p>
          <a:p>
            <a:r>
              <a:rPr lang="cs-CZ" dirty="0"/>
              <a:t>7. </a:t>
            </a:r>
            <a:r>
              <a:rPr lang="cs-CZ" b="1" dirty="0"/>
              <a:t>Kvalita života</a:t>
            </a:r>
            <a:r>
              <a:rPr lang="cs-CZ" dirty="0"/>
              <a:t>: Důraz na celkovou kvalitu života, nejen na základní zdravotní ukazatele.</a:t>
            </a:r>
          </a:p>
          <a:p>
            <a:r>
              <a:rPr lang="cs-CZ" dirty="0"/>
              <a:t>8. </a:t>
            </a:r>
            <a:r>
              <a:rPr lang="cs-CZ" b="1" dirty="0"/>
              <a:t>Personalizované cíle</a:t>
            </a:r>
            <a:r>
              <a:rPr lang="cs-CZ" dirty="0"/>
              <a:t>: Stanovení individuálních zdravotních cílů založených na osobním potenciálu a preferencích.</a:t>
            </a:r>
          </a:p>
          <a:p>
            <a:r>
              <a:rPr lang="cs-CZ" dirty="0"/>
              <a:t>9. </a:t>
            </a:r>
            <a:r>
              <a:rPr lang="cs-CZ" b="1" dirty="0"/>
              <a:t>Holistický pohled</a:t>
            </a:r>
            <a:r>
              <a:rPr lang="cs-CZ" dirty="0"/>
              <a:t>: Zohlednění všech aspektů života, které mohou ovlivnit zdraví, včetně duševní pohody, výživy a životního stylu.</a:t>
            </a:r>
          </a:p>
          <a:p>
            <a:r>
              <a:rPr lang="cs-CZ" dirty="0"/>
              <a:t>10. </a:t>
            </a:r>
            <a:r>
              <a:rPr lang="cs-CZ" b="1" dirty="0"/>
              <a:t>Dlouhodobá perspektiva</a:t>
            </a:r>
            <a:r>
              <a:rPr lang="cs-CZ" dirty="0"/>
              <a:t>: Zaměření na dlouhodobé zdraví a dlouhověkost, nejen na krátkodobé výsledky.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Tento přístup uznává, že i lidé, kteří jsou podle tradičních měřítek považováni za "zdravé", mohou mít prostor pro zlepšení svého celkového zdravotního stavu a kvality života. Medicína 3.0 se snaží posouvat hranice toho, co považujeme za optimální zdraví, a pomáhat lidem dosahovat jejich plného zdravotního potenciálu.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4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1066F2B-99C3-604B-FC7F-7558ECC7EAE1}"/>
              </a:ext>
            </a:extLst>
          </p:cNvPr>
          <p:cNvSpPr txBox="1"/>
          <p:nvPr/>
        </p:nvSpPr>
        <p:spPr>
          <a:xfrm>
            <a:off x="596411" y="2295131"/>
            <a:ext cx="10999177" cy="226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Taky já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učit se, milovat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Kognitivní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stimulace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Neustále se učte nové věci a trénujte mozek. Mentální aktivita pomáhá udržet ostrost mysli s přibývajícím věkem.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vazby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Udržujte silné sociální vztahy. Sociální izolace je spojena s horším zdravím a kratší délkou života.</a:t>
            </a:r>
          </a:p>
        </p:txBody>
      </p:sp>
    </p:spTree>
    <p:extLst>
      <p:ext uri="{BB962C8B-B14F-4D97-AF65-F5344CB8AC3E}">
        <p14:creationId xmlns:p14="http://schemas.microsoft.com/office/powerpoint/2010/main" val="169853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5F14EF3-BE24-96D3-725A-791765E4487C}"/>
              </a:ext>
            </a:extLst>
          </p:cNvPr>
          <p:cNvSpPr txBox="1"/>
          <p:nvPr/>
        </p:nvSpPr>
        <p:spPr>
          <a:xfrm>
            <a:off x="671146" y="1599813"/>
            <a:ext cx="10849708" cy="365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52550" algn="l"/>
              </a:tabLs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Pořád já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nepít, nekouřit, nežrat, nebát se doktorů	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52550" algn="l"/>
              </a:tabLs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Omezení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alkoholu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kouření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Nadměrná konzumace alkoholu a kouření jsou spojeny s mnoha zdravotními riziky a zkracují délku života. Ideální je nepít a nekouřit!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Udržování zdravé váhy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Obezita je spojena s mnoha chronickými onemocněními. Udržujte zdravou váhu pomocí vyvážené stravy a cvičení.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Pravidelné zdravotní prohlídky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Choďte na preventivní prohlídky a screeningy. Včasná detekce problémů může zásadně ovlivnit výsledky léčby.</a:t>
            </a:r>
          </a:p>
        </p:txBody>
      </p:sp>
    </p:spTree>
    <p:extLst>
      <p:ext uri="{BB962C8B-B14F-4D97-AF65-F5344CB8AC3E}">
        <p14:creationId xmlns:p14="http://schemas.microsoft.com/office/powerpoint/2010/main" val="36103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1B5D6A5-2869-565F-484D-CD98062E2D59}"/>
              </a:ext>
            </a:extLst>
          </p:cNvPr>
          <p:cNvSpPr txBox="1"/>
          <p:nvPr/>
        </p:nvSpPr>
        <p:spPr>
          <a:xfrm>
            <a:off x="697523" y="2146950"/>
            <a:ext cx="10796954" cy="2564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 jenom já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Zvládání stresu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Praktikujte techniky jako meditace, jóga nebo hluboké dýchání pro snížení chronického stresu, který může urychlit stárnutí.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Hormetické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stresory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Vystavujte se mírným stresům, jako je přerušovaný půst nebo krátkodobé vystavení chladu, které mohou aktivovat obranné mechanismy těla.</a:t>
            </a:r>
          </a:p>
        </p:txBody>
      </p:sp>
    </p:spTree>
    <p:extLst>
      <p:ext uri="{BB962C8B-B14F-4D97-AF65-F5344CB8AC3E}">
        <p14:creationId xmlns:p14="http://schemas.microsoft.com/office/powerpoint/2010/main" val="22585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8917</TotalTime>
  <Words>7390</Words>
  <Application>Microsoft Office PowerPoint</Application>
  <PresentationFormat>Širokoúhlá obrazovka</PresentationFormat>
  <Paragraphs>780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Motiv Office</vt:lpstr>
      <vt:lpstr>Dlouhověkost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VO2Max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Šimon</dc:creator>
  <cp:lastModifiedBy>Michal Šimon</cp:lastModifiedBy>
  <cp:revision>5</cp:revision>
  <dcterms:created xsi:type="dcterms:W3CDTF">2024-10-01T06:25:20Z</dcterms:created>
  <dcterms:modified xsi:type="dcterms:W3CDTF">2025-04-14T03:52:02Z</dcterms:modified>
</cp:coreProperties>
</file>